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46"/>
  </p:notesMasterIdLst>
  <p:sldIdLst>
    <p:sldId id="13172" r:id="rId2"/>
    <p:sldId id="12984" r:id="rId3"/>
    <p:sldId id="12928" r:id="rId4"/>
    <p:sldId id="13055" r:id="rId5"/>
    <p:sldId id="13054" r:id="rId6"/>
    <p:sldId id="13169" r:id="rId7"/>
    <p:sldId id="13045" r:id="rId8"/>
    <p:sldId id="13146" r:id="rId9"/>
    <p:sldId id="13147" r:id="rId10"/>
    <p:sldId id="13133" r:id="rId11"/>
    <p:sldId id="13066" r:id="rId12"/>
    <p:sldId id="13164" r:id="rId13"/>
    <p:sldId id="13165" r:id="rId14"/>
    <p:sldId id="13134" r:id="rId15"/>
    <p:sldId id="13132" r:id="rId16"/>
    <p:sldId id="13135" r:id="rId17"/>
    <p:sldId id="13136" r:id="rId18"/>
    <p:sldId id="13137" r:id="rId19"/>
    <p:sldId id="13159" r:id="rId20"/>
    <p:sldId id="13138" r:id="rId21"/>
    <p:sldId id="13161" r:id="rId22"/>
    <p:sldId id="13148" r:id="rId23"/>
    <p:sldId id="13153" r:id="rId24"/>
    <p:sldId id="13155" r:id="rId25"/>
    <p:sldId id="13156" r:id="rId26"/>
    <p:sldId id="13162" r:id="rId27"/>
    <p:sldId id="13166" r:id="rId28"/>
    <p:sldId id="13167" r:id="rId29"/>
    <p:sldId id="13168" r:id="rId30"/>
    <p:sldId id="13152" r:id="rId31"/>
    <p:sldId id="13158" r:id="rId32"/>
    <p:sldId id="13170" r:id="rId33"/>
    <p:sldId id="13140" r:id="rId34"/>
    <p:sldId id="13139" r:id="rId35"/>
    <p:sldId id="13154" r:id="rId36"/>
    <p:sldId id="13150" r:id="rId37"/>
    <p:sldId id="13141" r:id="rId38"/>
    <p:sldId id="13142" r:id="rId39"/>
    <p:sldId id="13151" r:id="rId40"/>
    <p:sldId id="13143" r:id="rId41"/>
    <p:sldId id="13144" r:id="rId42"/>
    <p:sldId id="13145" r:id="rId43"/>
    <p:sldId id="13171" r:id="rId44"/>
    <p:sldId id="1298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4BCC"/>
    <a:srgbClr val="241D51"/>
    <a:srgbClr val="00CCFF"/>
    <a:srgbClr val="111A3F"/>
    <a:srgbClr val="1A2762"/>
    <a:srgbClr val="4E4420"/>
    <a:srgbClr val="0C102D"/>
    <a:srgbClr val="3D2639"/>
    <a:srgbClr val="181C37"/>
    <a:srgbClr val="2D1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477" autoAdjust="0"/>
    <p:restoredTop sz="79536" autoAdjust="0"/>
  </p:normalViewPr>
  <p:slideViewPr>
    <p:cSldViewPr>
      <p:cViewPr>
        <p:scale>
          <a:sx n="60" d="100"/>
          <a:sy n="60" d="100"/>
        </p:scale>
        <p:origin x="2094" y="3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6/15/2020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a:t>
            </a:fld>
            <a:endParaRPr lang="en-US"/>
          </a:p>
        </p:txBody>
      </p:sp>
    </p:spTree>
    <p:extLst>
      <p:ext uri="{BB962C8B-B14F-4D97-AF65-F5344CB8AC3E}">
        <p14:creationId xmlns:p14="http://schemas.microsoft.com/office/powerpoint/2010/main" val="347422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275511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exact identity of the magi is impossible to determine. </a:t>
            </a:r>
          </a:p>
          <a:p>
            <a:endParaRPr lang="en-US" baseline="0" dirty="0" smtClean="0"/>
          </a:p>
          <a:p>
            <a:r>
              <a:rPr lang="en-US" baseline="0" dirty="0" smtClean="0"/>
              <a:t>“magi”, a Persian word, we get the words “magic” and “magistrate”. Some say they represent the three groups of peoples that descended from the three sons of Noah, Shem, Ham, and Japheth. Most believe their three of them because they brought three gifts. There were probably many more, they probably did not ride on camels but on horses. They were not kings themselves, but at most magistrates, ruling advisors. John MacArthur suggest that they were king makers, those who coronet/crown “anoint” the kings. They came to “anoint” the “anointed One”. </a:t>
            </a:r>
          </a:p>
        </p:txBody>
      </p:sp>
      <p:sp>
        <p:nvSpPr>
          <p:cNvPr id="4" name="Slide Number Placeholder 3"/>
          <p:cNvSpPr>
            <a:spLocks noGrp="1"/>
          </p:cNvSpPr>
          <p:nvPr>
            <p:ph type="sldNum" sz="quarter" idx="10"/>
          </p:nvPr>
        </p:nvSpPr>
        <p:spPr/>
        <p:txBody>
          <a:bodyPr/>
          <a:lstStyle/>
          <a:p>
            <a:fld id="{494A7CA5-FA0C-4D65-AD42-999E74428F08}" type="slidenum">
              <a:rPr lang="en-US" smtClean="0"/>
              <a:t>11</a:t>
            </a:fld>
            <a:endParaRPr lang="en-US"/>
          </a:p>
        </p:txBody>
      </p:sp>
    </p:spTree>
    <p:extLst>
      <p:ext uri="{BB962C8B-B14F-4D97-AF65-F5344CB8AC3E}">
        <p14:creationId xmlns:p14="http://schemas.microsoft.com/office/powerpoint/2010/main" val="167555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magi came from the east, that is, east of Jerusalem, and probably traveled this route. They most likely first saw the star at the birth of Christ, then taking several months to travel the distant so that at the time of their arrival they find a child in a house, not a infant baby in a manger of a stable.</a:t>
            </a:r>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314014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magi probably came from the Parthian Empire, a revival empire of Rome. The Romans were defeat in a major battle around 50 BC by the Parthians. Alexander the Great had conquered this area previously the remnants of the Persian Empire. It was ruled by the Seleucia Greeks for several centuries, and was never conquered by Rome. Many Jews remained in the area after the dispersion and the return. The magi would have been exposed to Old Testament Scripture prophecies. Their comments reflect a knowledge of Balaam’s prophecy concerning, the “star” that would “come from Jacob” (Num. 24:17). They may have also been familiar with Isaiah prophecy concerning the birth of a child that would rule over His Israel and Judah. </a:t>
            </a:r>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1828121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losing sight of the star, they traveled to the logical place where a Jewish king would be born – to the capital of Israel, Jerusalem. They expected to find the king in the capital city, recognized, acknowledged, surrounded, and worshipped. They came to the court of Herod the King and to their surprise they find the nation unaware of His arrival, an indifferent religious priesthood, and a civil ruler who was hostile to such a king.</a:t>
            </a:r>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61504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no surprise that King Herod would be troubled, disturbed and shaken like a rolling sea and the city as well. In 37 BC the Romans, at the urging of Marc Anthony and Octavian, proclaimed Herod the Great, “King of the Jews”. Herod’s father assisted the Romans in defeating in the Hasmoneans in 63 BC who ruled the Palestine for nearly 103 years, sometimes back by the Parthian Empire. </a:t>
            </a:r>
          </a:p>
          <a:p>
            <a:endParaRPr lang="en-US" baseline="0" dirty="0" smtClean="0"/>
          </a:p>
          <a:p>
            <a:r>
              <a:rPr lang="en-US" baseline="0" dirty="0" smtClean="0"/>
              <a:t>Herod was an Idumean (Greek word of Edomite) a descendent of Esau, Jacob’s older brother, who were at odds with each other. It was said that the older Esau would serve the younger Jacob. At the time of Christ’s birth the opposite was true. Herod had no physical or legal right to rule over the Judeans. This was why he was not particularly liked, but hated by the Jews, even though he did much for the country. </a:t>
            </a:r>
          </a:p>
          <a:p>
            <a:endParaRPr lang="en-US" baseline="0" dirty="0" smtClean="0"/>
          </a:p>
          <a:p>
            <a:r>
              <a:rPr lang="en-US" baseline="0" dirty="0" smtClean="0"/>
              <a:t>“So the presence of a large and impressive caravan from the Parthian Empire, an enemy of Rome, arriving to worship a newborn Jewish King would have sent shock waves throughout the city.” (Grace Commentary, p.14) The fact that the Jews had never truly accepted him as their king, and someone who was rightly born king appeared, then Herod’s job and life was in jeopardy.</a:t>
            </a:r>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2972059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Herod called the Jewish scholars together to inquire where “the Christ [Anointed One] was to be born”. Herod connected the One “born King of the Jews” with the Messiah, “the Christ”. Israel had a expectation of a messianic hope of a deliver who would save His people and believed that the “Anointed One” would be born. But where? </a:t>
            </a:r>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362493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magi made aware of the King’s arrival, the chief priest and the scribes make him aware of where He was to be born. They inform Herod from Micah 5:2 that the Messiah’s birthplace was Bethlehem of Judah, the city of King David. They also inform him that His rule would be like a shepherd (5:4). He will be a Shepherd-King who would protect and care for Israel, and defeat her enemies. </a:t>
            </a:r>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1848958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eliminate the threat Herod meets secretly with the magi to determine how long ago the star appeared. This shows that Herod was already thinking of a plan to get rid of this young king. </a:t>
            </a:r>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2066114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 deceitfully tells them he wants to also worship this newborn king, but has no intention of doing so. Not to blow his cover Herod request the magi carefully seek out the young Child in Bethlehem and inform him of His whereabouts, so that he may destroy Him.</a:t>
            </a:r>
          </a:p>
        </p:txBody>
      </p:sp>
      <p:sp>
        <p:nvSpPr>
          <p:cNvPr id="4" name="Slide Number Placeholder 3"/>
          <p:cNvSpPr>
            <a:spLocks noGrp="1"/>
          </p:cNvSpPr>
          <p:nvPr>
            <p:ph type="sldNum" sz="quarter" idx="10"/>
          </p:nvPr>
        </p:nvSpPr>
        <p:spPr/>
        <p:txBody>
          <a:bodyPr/>
          <a:lstStyle/>
          <a:p>
            <a:fld id="{494A7CA5-FA0C-4D65-AD42-999E74428F08}" type="slidenum">
              <a:rPr lang="en-US" smtClean="0"/>
              <a:t>19</a:t>
            </a:fld>
            <a:endParaRPr lang="en-US"/>
          </a:p>
        </p:txBody>
      </p:sp>
    </p:spTree>
    <p:extLst>
      <p:ext uri="{BB962C8B-B14F-4D97-AF65-F5344CB8AC3E}">
        <p14:creationId xmlns:p14="http://schemas.microsoft.com/office/powerpoint/2010/main" val="403396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Isaiah gives a description of the coming Savior King, a child to be born and a son to be given, He is the God/Man, the King of Kings. He will be called Wonderful Counselor, Mighty God, Everlasting Father, Prince of Peace. He will rule a Kingdom free of confusion, chaos, complexity, and conflict. His kingdom will endure forever there will be no end to His Kingdom. He will rule this Kingdom on the earth in Jerusalem sitting on David’s throne. He is the King of David, the king of Israel. His kingdom will be characterized by justice and righteous for all time. The increase of His governing and peace will never end. And the Lord is very determined to bring this about. </a:t>
            </a:r>
          </a:p>
        </p:txBody>
      </p:sp>
      <p:sp>
        <p:nvSpPr>
          <p:cNvPr id="4" name="Slide Number Placeholder 3"/>
          <p:cNvSpPr>
            <a:spLocks noGrp="1"/>
          </p:cNvSpPr>
          <p:nvPr>
            <p:ph type="sldNum" sz="quarter" idx="10"/>
          </p:nvPr>
        </p:nvSpPr>
        <p:spPr/>
        <p:txBody>
          <a:bodyPr/>
          <a:lstStyle/>
          <a:p>
            <a:fld id="{494A7CA5-FA0C-4D65-AD42-999E74428F08}" type="slidenum">
              <a:rPr lang="en-US" smtClean="0"/>
              <a:t>2</a:t>
            </a:fld>
            <a:endParaRPr lang="en-US"/>
          </a:p>
        </p:txBody>
      </p:sp>
    </p:spTree>
    <p:extLst>
      <p:ext uri="{BB962C8B-B14F-4D97-AF65-F5344CB8AC3E}">
        <p14:creationId xmlns:p14="http://schemas.microsoft.com/office/powerpoint/2010/main" val="472548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they left Jerusalem for Bethlehem, just 5 miles south, the star reappears. It was the same star that they had seen in the east, but this time it would have appeared to their south. “It moved and remained over the house (2:11), not the stable, where the Child was, not the infant baby.</a:t>
            </a:r>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2072322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spcBef>
                <a:spcPct val="0"/>
              </a:spcBef>
              <a:defRPr/>
            </a:pPr>
            <a:r>
              <a:rPr lang="en-US" baseline="0" dirty="0" smtClean="0"/>
              <a:t>“the star” was the language of appearance, a figure of speech, like a “sunrise”. </a:t>
            </a:r>
          </a:p>
          <a:p>
            <a:pPr lvl="0" algn="l">
              <a:spcBef>
                <a:spcPct val="0"/>
              </a:spcBef>
              <a:defRPr/>
            </a:pPr>
            <a:endParaRPr lang="en-US" baseline="0" dirty="0" smtClean="0"/>
          </a:p>
          <a:p>
            <a:pPr lvl="0" algn="l">
              <a:spcBef>
                <a:spcPct val="0"/>
              </a:spcBef>
              <a:defRPr/>
            </a:pPr>
            <a:r>
              <a:rPr lang="en-US" baseline="0" dirty="0" smtClean="0"/>
              <a:t>Many suggest that the star was actually the “Shekinah glory of God”. The same glory and light that lead the Israelites through the wilderness. It may have been the same glory that appeared to the shepherds when “the glory of the Lord appeared around them” (Lk. 2:9) The magi did not just simply rejoice, but they rejoiced with exceeding great joy! They probably began singing… “</a:t>
            </a:r>
            <a:r>
              <a:rPr lang="en-US" sz="1200" b="0" kern="1200"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n-ea"/>
                <a:cs typeface="Aharoni" pitchFamily="2" charset="-79"/>
              </a:rPr>
              <a:t>How great our Joy!</a:t>
            </a:r>
            <a:r>
              <a:rPr lang="en-US" sz="1200" b="0" kern="1200" spc="-100" baseline="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n-ea"/>
                <a:cs typeface="Aharoni" pitchFamily="2" charset="-79"/>
              </a:rPr>
              <a:t>  </a:t>
            </a:r>
            <a:r>
              <a:rPr lang="en-US" sz="1200" b="0" kern="1200"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n-ea"/>
                <a:cs typeface="Aharoni" pitchFamily="2" charset="-79"/>
              </a:rPr>
              <a:t>Joy, Joy, Joy!</a:t>
            </a:r>
            <a:r>
              <a:rPr lang="en-US" sz="1200" b="0" kern="1200" spc="-100" baseline="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n-ea"/>
                <a:cs typeface="Aharoni" pitchFamily="2" charset="-79"/>
              </a:rPr>
              <a:t> </a:t>
            </a:r>
            <a:r>
              <a:rPr lang="en-US" sz="1200" b="0" kern="1200"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n-ea"/>
                <a:cs typeface="Aharoni" pitchFamily="2" charset="-79"/>
              </a:rPr>
              <a:t>Praise we the Lord in heaven on high!</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1788393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When</a:t>
            </a:r>
            <a:r>
              <a:rPr lang="en-US" sz="1200" b="0" kern="1200" baseline="0" dirty="0" smtClean="0">
                <a:solidFill>
                  <a:schemeClr val="tx1"/>
                </a:solidFill>
                <a:effectLst/>
                <a:latin typeface="+mn-lt"/>
                <a:ea typeface="+mn-ea"/>
                <a:cs typeface="+mn-cs"/>
              </a:rPr>
              <a:t> they come to the house and seeing the Child to fulfill what they had come so far to do, that is, to worship Him. And in doing so they also fulfill the prophecies of Isaiah, Zephaniah, and Haggai.</a:t>
            </a:r>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22</a:t>
            </a:fld>
            <a:endParaRPr lang="en-US"/>
          </a:p>
        </p:txBody>
      </p:sp>
    </p:spTree>
    <p:extLst>
      <p:ext uri="{BB962C8B-B14F-4D97-AF65-F5344CB8AC3E}">
        <p14:creationId xmlns:p14="http://schemas.microsoft.com/office/powerpoint/2010/main" val="1479335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They “fell down” prostrating themselves to the Child, thereby submitting to His authority as King. </a:t>
            </a:r>
          </a:p>
          <a:p>
            <a:endParaRPr lang="en-US" baseline="0" dirty="0" smtClean="0"/>
          </a:p>
          <a:p>
            <a:r>
              <a:rPr lang="en-US" baseline="0" dirty="0" smtClean="0"/>
              <a:t>Did they “worshipped Him” as God or just as a king? Did they know what was written… that they were to worship the LORD only?</a:t>
            </a:r>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1001304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2726514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Did they know what was written… that they were to worship the LORD only?</a:t>
            </a:r>
            <a:endParaRPr lang="en-US" baseline="0" dirty="0" smtClean="0"/>
          </a:p>
          <a:p>
            <a:endParaRPr lang="en-US" baseline="0" dirty="0" smtClean="0"/>
          </a:p>
          <a:p>
            <a:r>
              <a:rPr lang="en-US" baseline="0" dirty="0" smtClean="0"/>
              <a:t>If they had not previously it seems they knew it then. What happened to the magi? I read that some believe they were believers and established a community of believers from where they return. It is said the Macro Polo visited their tombs, or that their bones are in a chest in a church in a city in Italy to this day. </a:t>
            </a:r>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1894888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Their worship was heighted by the giving of gifts worthy of a prophet, priest and king.</a:t>
            </a:r>
          </a:p>
        </p:txBody>
      </p:sp>
      <p:sp>
        <p:nvSpPr>
          <p:cNvPr id="4" name="Slide Number Placeholder 3"/>
          <p:cNvSpPr>
            <a:spLocks noGrp="1"/>
          </p:cNvSpPr>
          <p:nvPr>
            <p:ph type="sldNum" sz="quarter" idx="10"/>
          </p:nvPr>
        </p:nvSpPr>
        <p:spPr/>
        <p:txBody>
          <a:bodyPr/>
          <a:lstStyle/>
          <a:p>
            <a:fld id="{494A7CA5-FA0C-4D65-AD42-999E74428F08}" type="slidenum">
              <a:rPr lang="en-US" smtClean="0"/>
              <a:t>26</a:t>
            </a:fld>
            <a:endParaRPr lang="en-US"/>
          </a:p>
        </p:txBody>
      </p:sp>
    </p:spTree>
    <p:extLst>
      <p:ext uri="{BB962C8B-B14F-4D97-AF65-F5344CB8AC3E}">
        <p14:creationId xmlns:p14="http://schemas.microsoft.com/office/powerpoint/2010/main" val="4001376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Gentile magistrates and their gifts represent the wealth of the nations.</a:t>
            </a:r>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636439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coming of the magi prefigure the ultimate time when the nations come under His rule.</a:t>
            </a:r>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3832268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coming of the magi prefigure the ultimate time when the nations come under His rule.</a:t>
            </a:r>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153696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Purpose of this section is to show that Jesus “Yahweh Saves” had a claim to the throne of Israel through His Messianic ancestry. Matthew gives evidence that Jesus inherited the legal right to rule through stepfather Joseph. Jesus could claim the right to kingship because He was the son of David, king of Israel. </a:t>
            </a:r>
          </a:p>
        </p:txBody>
      </p:sp>
      <p:sp>
        <p:nvSpPr>
          <p:cNvPr id="4" name="Slide Number Placeholder 3"/>
          <p:cNvSpPr>
            <a:spLocks noGrp="1"/>
          </p:cNvSpPr>
          <p:nvPr>
            <p:ph type="sldNum" sz="quarter" idx="10"/>
          </p:nvPr>
        </p:nvSpPr>
        <p:spPr/>
        <p:txBody>
          <a:bodyPr/>
          <a:lstStyle/>
          <a:p>
            <a:fld id="{494A7CA5-FA0C-4D65-AD42-999E74428F08}" type="slidenum">
              <a:rPr lang="en-US" smtClean="0"/>
              <a:t>3</a:t>
            </a:fld>
            <a:endParaRPr lang="en-US"/>
          </a:p>
        </p:txBody>
      </p:sp>
    </p:spTree>
    <p:extLst>
      <p:ext uri="{BB962C8B-B14F-4D97-AF65-F5344CB8AC3E}">
        <p14:creationId xmlns:p14="http://schemas.microsoft.com/office/powerpoint/2010/main" val="112623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God warned the magi in a dream not to have any further contact with the villain King Herod. So they departed from traveled back east and certainly must have told someone of their story, though the visitors from the east are never heard of again. But they did their part.</a:t>
            </a:r>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783820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517891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2329388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would be the second time an angel appears to Joseph in a dream. There would be a total of four (1:20; 2:13; 19; 22). The reason for fleeing was that the villain Herod was seeking to destroy the young Child. This would not be the last time villains sought to destroy the King.</a:t>
            </a:r>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1420202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198705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Under the cover of darkness Joseph immediately obeyed, taking his family from Bethlehem to Egypt and remains there until the death of King Herod the Great. </a:t>
            </a:r>
          </a:p>
          <a:p>
            <a:endParaRPr lang="en-US" baseline="0" dirty="0" smtClean="0"/>
          </a:p>
          <a:p>
            <a:r>
              <a:rPr lang="en-US" baseline="0" dirty="0" smtClean="0"/>
              <a:t>Why Egypt? It was to fulfill the prophecy of Hosea 11:1b, “Out of Egypt I called My Son” In its original OT context “My Son” refers to Israel, God’s adopted child. It looks backwards to the nation of Israel, not forward to the Messiah”. The calling out of Egypt refers to the Exodus. </a:t>
            </a:r>
          </a:p>
          <a:p>
            <a:endParaRPr lang="en-US" baseline="0" dirty="0" smtClean="0"/>
          </a:p>
          <a:p>
            <a:r>
              <a:rPr lang="en-US" baseline="0" dirty="0" smtClean="0"/>
              <a:t>There were similarities between the nation and the Son. Israel was God’s chosen son by adoption (ex. 4:22) and Jesus is the Messiah, God’s Son. In both cases the flight was to escape danger and destruction. </a:t>
            </a:r>
          </a:p>
          <a:p>
            <a:endParaRPr lang="en-US" baseline="0" dirty="0" smtClean="0"/>
          </a:p>
          <a:p>
            <a:r>
              <a:rPr lang="en-US" baseline="0" dirty="0" smtClean="0"/>
              <a:t>“Matthew draws a correlation between what happened to God’s national son (Israel) and God’s messianic Son (Jesus). Both have a special familial relationship to God endowing them with His protective care… Israel is a type of God’s Son who was yet to come. A “type” is a literal historical event that prefigures a future corresponding reality.” (Grace Commentary, p. 15)</a:t>
            </a:r>
          </a:p>
          <a:p>
            <a:endParaRPr lang="en-US" baseline="0" dirty="0" smtClean="0"/>
          </a:p>
          <a:p>
            <a:r>
              <a:rPr lang="en-US" baseline="0" dirty="0" smtClean="0"/>
              <a:t>“While Hosea’s statement was a historical reference to Israel’s deliverance, Matthew related it more fully to the call of the Son, the Messiah, from Egypt. It that sense Matthew “heightened” Hosea’s words to a more significant event– the Messiah’s return from Egypt” </a:t>
            </a:r>
            <a:r>
              <a:rPr lang="en-US" i="1" baseline="0" dirty="0" smtClean="0"/>
              <a:t>to the promised land.” </a:t>
            </a:r>
            <a:r>
              <a:rPr lang="en-US" baseline="0" dirty="0" smtClean="0"/>
              <a:t>(The Bible Knowledge Commentary, p. 22-23)</a:t>
            </a:r>
          </a:p>
        </p:txBody>
      </p:sp>
      <p:sp>
        <p:nvSpPr>
          <p:cNvPr id="4" name="Slide Number Placeholder 3"/>
          <p:cNvSpPr>
            <a:spLocks noGrp="1"/>
          </p:cNvSpPr>
          <p:nvPr>
            <p:ph type="sldNum" sz="quarter" idx="10"/>
          </p:nvPr>
        </p:nvSpPr>
        <p:spPr/>
        <p:txBody>
          <a:bodyPr/>
          <a:lstStyle/>
          <a:p>
            <a:fld id="{494A7CA5-FA0C-4D65-AD42-999E74428F08}" type="slidenum">
              <a:rPr lang="en-US" smtClean="0"/>
              <a:t>35</a:t>
            </a:fld>
            <a:endParaRPr lang="en-US" dirty="0"/>
          </a:p>
        </p:txBody>
      </p:sp>
    </p:spTree>
    <p:extLst>
      <p:ext uri="{BB962C8B-B14F-4D97-AF65-F5344CB8AC3E}">
        <p14:creationId xmlns:p14="http://schemas.microsoft.com/office/powerpoint/2010/main" val="4166838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God was one step ahead of Herod, then Herod acts.</a:t>
            </a:r>
          </a:p>
        </p:txBody>
      </p:sp>
      <p:sp>
        <p:nvSpPr>
          <p:cNvPr id="4" name="Slide Number Placeholder 3"/>
          <p:cNvSpPr>
            <a:spLocks noGrp="1"/>
          </p:cNvSpPr>
          <p:nvPr>
            <p:ph type="sldNum" sz="quarter" idx="10"/>
          </p:nvPr>
        </p:nvSpPr>
        <p:spPr/>
        <p:txBody>
          <a:bodyPr/>
          <a:lstStyle/>
          <a:p>
            <a:fld id="{494A7CA5-FA0C-4D65-AD42-999E74428F08}" type="slidenum">
              <a:rPr lang="en-US" smtClean="0"/>
              <a:t>36</a:t>
            </a:fld>
            <a:endParaRPr lang="en-US"/>
          </a:p>
        </p:txBody>
      </p:sp>
    </p:spTree>
    <p:extLst>
      <p:ext uri="{BB962C8B-B14F-4D97-AF65-F5344CB8AC3E}">
        <p14:creationId xmlns:p14="http://schemas.microsoft.com/office/powerpoint/2010/main" val="1892913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Herod becomes very anger once he discovered he was out foxed by the magi. He sends forth his soldiers to murder all the male children in Bethlehem and the surrendering suburbs. This is not surprising if only you really knew King Herod. He put to death several of his own children and wives whom he thought were plotting against him. Emperor Augustus reportedly said that it was better to be Herod’s sow than his son. A pig had a better chance of survival. </a:t>
            </a:r>
          </a:p>
          <a:p>
            <a:endParaRPr lang="en-US" baseline="0" dirty="0" smtClean="0"/>
          </a:p>
          <a:p>
            <a:r>
              <a:rPr lang="en-US" baseline="0" dirty="0" smtClean="0"/>
              <a:t>Some say this never happened. God would not allow this! After all Josephus, the Jewish historian, never mentions this wicked deed, though he mentions many other atrocities commented by this villain. Why mention a few children in an obscure village when Herod’s other significant crimes were many.</a:t>
            </a:r>
          </a:p>
          <a:p>
            <a:endParaRPr lang="en-US" baseline="0" dirty="0" smtClean="0"/>
          </a:p>
          <a:p>
            <a:r>
              <a:rPr lang="en-US" baseline="0" dirty="0" smtClean="0"/>
              <a:t>Why “two years old and under”? It was according to the time the magi said they first saw the star. How did one determine how old a child was at that time? Birth certificate, no such thing. The cut off age of two year was around the time when a child began to walk. If the child walked it lived, if it could not, it was destroyed. </a:t>
            </a:r>
          </a:p>
        </p:txBody>
      </p:sp>
      <p:sp>
        <p:nvSpPr>
          <p:cNvPr id="4" name="Slide Number Placeholder 3"/>
          <p:cNvSpPr>
            <a:spLocks noGrp="1"/>
          </p:cNvSpPr>
          <p:nvPr>
            <p:ph type="sldNum" sz="quarter" idx="10"/>
          </p:nvPr>
        </p:nvSpPr>
        <p:spPr/>
        <p:txBody>
          <a:bodyPr/>
          <a:lstStyle/>
          <a:p>
            <a:fld id="{494A7CA5-FA0C-4D65-AD42-999E74428F08}" type="slidenum">
              <a:rPr lang="en-US" smtClean="0"/>
              <a:t>37</a:t>
            </a:fld>
            <a:endParaRPr lang="en-US"/>
          </a:p>
        </p:txBody>
      </p:sp>
    </p:spTree>
    <p:extLst>
      <p:ext uri="{BB962C8B-B14F-4D97-AF65-F5344CB8AC3E}">
        <p14:creationId xmlns:p14="http://schemas.microsoft.com/office/powerpoint/2010/main" val="323661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the real king of the Jews was safely living in Egypt, the fake king of the Jews makes an assassination attempt that fulfills a prophecy found in Jeremiah 31:15-16. Matthew uses it to point out the history repeat itself.</a:t>
            </a:r>
          </a:p>
          <a:p>
            <a:endParaRPr lang="en-US" baseline="0" dirty="0" smtClean="0"/>
          </a:p>
          <a:p>
            <a:r>
              <a:rPr lang="en-US" baseline="0" dirty="0" smtClean="0"/>
              <a:t>In the original context, Jeremiah describes a historical event in Ramah, about 5 miles north of Jerusalem, that took place during the Babylonian Captivity (586 BC). A parallel situation had occurred at that time when again children were being slaughtered and young Jewish men were gathered to be departed to Babylon, their mothers were weeping for them. Rachel tomb was near Bethlehem, who was considered the mother of the nation. That is why she is seen weeping over these children’s death. </a:t>
            </a:r>
          </a:p>
        </p:txBody>
      </p:sp>
      <p:sp>
        <p:nvSpPr>
          <p:cNvPr id="4" name="Slide Number Placeholder 3"/>
          <p:cNvSpPr>
            <a:spLocks noGrp="1"/>
          </p:cNvSpPr>
          <p:nvPr>
            <p:ph type="sldNum" sz="quarter" idx="10"/>
          </p:nvPr>
        </p:nvSpPr>
        <p:spPr/>
        <p:txBody>
          <a:bodyPr/>
          <a:lstStyle/>
          <a:p>
            <a:fld id="{494A7CA5-FA0C-4D65-AD42-999E74428F08}" type="slidenum">
              <a:rPr lang="en-US" smtClean="0"/>
              <a:t>38</a:t>
            </a:fld>
            <a:endParaRPr lang="en-US"/>
          </a:p>
        </p:txBody>
      </p:sp>
    </p:spTree>
    <p:extLst>
      <p:ext uri="{BB962C8B-B14F-4D97-AF65-F5344CB8AC3E}">
        <p14:creationId xmlns:p14="http://schemas.microsoft.com/office/powerpoint/2010/main" val="1688412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Several years later Herod dies and once again the angel of the Lord appears unto Joseph to give him further instructions.</a:t>
            </a:r>
          </a:p>
        </p:txBody>
      </p:sp>
      <p:sp>
        <p:nvSpPr>
          <p:cNvPr id="4" name="Slide Number Placeholder 3"/>
          <p:cNvSpPr>
            <a:spLocks noGrp="1"/>
          </p:cNvSpPr>
          <p:nvPr>
            <p:ph type="sldNum" sz="quarter" idx="10"/>
          </p:nvPr>
        </p:nvSpPr>
        <p:spPr/>
        <p:txBody>
          <a:bodyPr/>
          <a:lstStyle/>
          <a:p>
            <a:fld id="{494A7CA5-FA0C-4D65-AD42-999E74428F08}" type="slidenum">
              <a:rPr lang="en-US" smtClean="0"/>
              <a:t>39</a:t>
            </a:fld>
            <a:endParaRPr lang="en-US"/>
          </a:p>
        </p:txBody>
      </p:sp>
    </p:spTree>
    <p:extLst>
      <p:ext uri="{BB962C8B-B14F-4D97-AF65-F5344CB8AC3E}">
        <p14:creationId xmlns:p14="http://schemas.microsoft.com/office/powerpoint/2010/main" val="210569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a:t>
            </a:fld>
            <a:endParaRPr lang="en-US"/>
          </a:p>
        </p:txBody>
      </p:sp>
    </p:spTree>
    <p:extLst>
      <p:ext uri="{BB962C8B-B14F-4D97-AF65-F5344CB8AC3E}">
        <p14:creationId xmlns:p14="http://schemas.microsoft.com/office/powerpoint/2010/main" val="2805115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angel appears to Joseph now a third time and tells him to return to the land of Israel, perhaps to Bethlehem. Joseph once again immediately obeys. </a:t>
            </a:r>
          </a:p>
        </p:txBody>
      </p:sp>
      <p:sp>
        <p:nvSpPr>
          <p:cNvPr id="4" name="Slide Number Placeholder 3"/>
          <p:cNvSpPr>
            <a:spLocks noGrp="1"/>
          </p:cNvSpPr>
          <p:nvPr>
            <p:ph type="sldNum" sz="quarter" idx="10"/>
          </p:nvPr>
        </p:nvSpPr>
        <p:spPr/>
        <p:txBody>
          <a:bodyPr/>
          <a:lstStyle/>
          <a:p>
            <a:fld id="{494A7CA5-FA0C-4D65-AD42-999E74428F08}" type="slidenum">
              <a:rPr lang="en-US" smtClean="0"/>
              <a:t>40</a:t>
            </a:fld>
            <a:endParaRPr lang="en-US"/>
          </a:p>
        </p:txBody>
      </p:sp>
    </p:spTree>
    <p:extLst>
      <p:ext uri="{BB962C8B-B14F-4D97-AF65-F5344CB8AC3E}">
        <p14:creationId xmlns:p14="http://schemas.microsoft.com/office/powerpoint/2010/main" val="367098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he returns with the young Child and His mother, he then learns that one of the sons of Herod was ruling in Judea. Archelaus was another tyrannical villain, noted for murder and mental instability. Joseph was justified in his fear. </a:t>
            </a:r>
          </a:p>
        </p:txBody>
      </p:sp>
      <p:sp>
        <p:nvSpPr>
          <p:cNvPr id="4" name="Slide Number Placeholder 3"/>
          <p:cNvSpPr>
            <a:spLocks noGrp="1"/>
          </p:cNvSpPr>
          <p:nvPr>
            <p:ph type="sldNum" sz="quarter" idx="10"/>
          </p:nvPr>
        </p:nvSpPr>
        <p:spPr/>
        <p:txBody>
          <a:bodyPr/>
          <a:lstStyle/>
          <a:p>
            <a:fld id="{494A7CA5-FA0C-4D65-AD42-999E74428F08}" type="slidenum">
              <a:rPr lang="en-US" smtClean="0"/>
              <a:t>41</a:t>
            </a:fld>
            <a:endParaRPr lang="en-US"/>
          </a:p>
        </p:txBody>
      </p:sp>
    </p:spTree>
    <p:extLst>
      <p:ext uri="{BB962C8B-B14F-4D97-AF65-F5344CB8AC3E}">
        <p14:creationId xmlns:p14="http://schemas.microsoft.com/office/powerpoint/2010/main" val="2927667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Therefore, God appears to him a forth time to redirects him to the region of Galilee. The ruler of the region was another of king Herod’s sons, but a more capable ruler.</a:t>
            </a:r>
          </a:p>
          <a:p>
            <a:endParaRPr lang="en-US" baseline="0" dirty="0" smtClean="0"/>
          </a:p>
          <a:p>
            <a:r>
              <a:rPr lang="en-US" baseline="0" dirty="0" smtClean="0"/>
              <a:t>Matthew states that this was to fulfill another prophecy, “the Anointed One”, “He will be called a Nazarene”.</a:t>
            </a:r>
          </a:p>
          <a:p>
            <a:endParaRPr lang="en-US" baseline="0" dirty="0" smtClean="0"/>
          </a:p>
          <a:p>
            <a:r>
              <a:rPr lang="en-US" baseline="0" dirty="0" smtClean="0"/>
              <a:t>Matthew does not make a direct quote from any OT text. ‘He uses the plural “prophets”, perhaps his idea was not based on a specific prophecy, but on the idea that appeared in a number of prophecies concerning Messiah’s despised character. To be called a Nazarene was a term of contempt.” (BKC, p. 23)</a:t>
            </a:r>
          </a:p>
          <a:p>
            <a:endParaRPr lang="en-US" baseline="0" dirty="0" smtClean="0"/>
          </a:p>
          <a:p>
            <a:r>
              <a:rPr lang="en-US" baseline="0" dirty="0" smtClean="0"/>
              <a:t>The term also fits several OT prophesies concerning his lowly character. Isaiah says that, “He has no stately form or majesty.” (53:2) [NASU]</a:t>
            </a:r>
          </a:p>
          <a:p>
            <a:endParaRPr lang="en-US" baseline="0" dirty="0" smtClean="0"/>
          </a:p>
          <a:p>
            <a:r>
              <a:rPr lang="en-US" baseline="0" dirty="0" smtClean="0"/>
              <a:t>“Matthew has in mind is Christ’s humble origins and background. He was know as being from honorable and prestigious Bethlehem, but from the contemptuous and lowly Nazareth (Mt. 26:71; Mk. 14:67; John 1:46; Acts 24:5) Christ’s beginnings were obscure and unimportant.” (GNT, p. 16) There are numerous OT prophecies state that Jesus’ would be despised, rejected and scorned.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“Nazareth” is similar to a Hebrew word “</a:t>
            </a:r>
            <a:r>
              <a:rPr lang="en-US" baseline="0" dirty="0" err="1" smtClean="0"/>
              <a:t>neser</a:t>
            </a:r>
            <a:r>
              <a:rPr lang="en-US" baseline="0" dirty="0" smtClean="0"/>
              <a:t>” meaning “shoot, sprout, or branch” and then it refers to prophecies concerning the Messiah as a “shoot” of Jesse.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“Then a </a:t>
            </a:r>
            <a:r>
              <a:rPr lang="en-US" sz="1200" b="0" dirty="0" smtClean="0">
                <a:ln w="12700">
                  <a:solidFill>
                    <a:schemeClr val="tx1"/>
                  </a:solidFill>
                  <a:prstDash val="solid"/>
                </a:ln>
                <a:solidFill>
                  <a:srgbClr val="FFC000"/>
                </a:solidFill>
                <a:effectLst>
                  <a:outerShdw blurRad="12700" dist="50800" dir="2700000" algn="tl" rotWithShape="0">
                    <a:schemeClr val="tx1"/>
                  </a:outerShdw>
                </a:effectLst>
              </a:rPr>
              <a:t>shoot</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will spring from the stem of Jesse, and a </a:t>
            </a:r>
            <a:r>
              <a:rPr lang="en-US" sz="1200" b="0" dirty="0" smtClean="0">
                <a:ln w="12700">
                  <a:solidFill>
                    <a:schemeClr val="tx1"/>
                  </a:solidFill>
                  <a:prstDash val="solid"/>
                </a:ln>
                <a:solidFill>
                  <a:srgbClr val="FFC000"/>
                </a:solidFill>
                <a:effectLst>
                  <a:outerShdw blurRad="12700" dist="50800" dir="2700000" algn="tl" rotWithShape="0">
                    <a:schemeClr val="tx1"/>
                  </a:outerShdw>
                </a:effectLst>
              </a:rPr>
              <a:t>branch</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from his roots will bear fruit.” </a:t>
            </a:r>
            <a:r>
              <a:rPr lang="en-US" sz="1200" b="0" dirty="0" smtClean="0">
                <a:ln w="12700">
                  <a:solidFill>
                    <a:schemeClr val="tx1"/>
                  </a:solidFill>
                  <a:prstDash val="solid"/>
                </a:ln>
                <a:solidFill>
                  <a:srgbClr val="FFC000"/>
                </a:solidFill>
                <a:effectLst>
                  <a:outerShdw blurRad="12700" dist="50800" dir="2700000" algn="tl" rotWithShape="0">
                    <a:schemeClr val="tx1"/>
                  </a:outerShdw>
                </a:effectLst>
              </a:rPr>
              <a:t>(Isaiah 11:1)</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1050" b="0" dirty="0" smtClean="0">
                <a:ln w="12700">
                  <a:solidFill>
                    <a:schemeClr val="tx1"/>
                  </a:solidFill>
                  <a:prstDash val="solid"/>
                </a:ln>
                <a:solidFill>
                  <a:schemeClr val="bg1"/>
                </a:solidFill>
                <a:effectLst>
                  <a:outerShdw blurRad="12700" dist="50800" dir="2700000" algn="tl" rotWithShape="0">
                    <a:schemeClr val="tx1"/>
                  </a:outerShdw>
                </a:effectLst>
              </a:rPr>
              <a:t>[NASU]</a:t>
            </a:r>
            <a:endParaRPr lang="en-US" sz="1050" b="0" dirty="0" smtClean="0">
              <a:ln w="12700">
                <a:solidFill>
                  <a:schemeClr val="tx1"/>
                </a:solidFill>
                <a:prstDash val="solid"/>
              </a:ln>
              <a:solidFill>
                <a:srgbClr val="FFC000"/>
              </a:solidFill>
              <a:effectLst>
                <a:outerShdw blurRad="12700" dist="50800" dir="2700000" algn="tl" rotWithShape="0">
                  <a:schemeClr val="tx1"/>
                </a:outerShdw>
              </a:effectLst>
            </a:endParaRPr>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42</a:t>
            </a:fld>
            <a:endParaRPr lang="en-US"/>
          </a:p>
        </p:txBody>
      </p:sp>
    </p:spTree>
    <p:extLst>
      <p:ext uri="{BB962C8B-B14F-4D97-AF65-F5344CB8AC3E}">
        <p14:creationId xmlns:p14="http://schemas.microsoft.com/office/powerpoint/2010/main" val="560551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“Then a </a:t>
            </a:r>
            <a:r>
              <a:rPr lang="en-US" sz="1200" b="0" dirty="0" smtClean="0">
                <a:ln w="12700">
                  <a:solidFill>
                    <a:schemeClr val="tx1"/>
                  </a:solidFill>
                  <a:prstDash val="solid"/>
                </a:ln>
                <a:solidFill>
                  <a:srgbClr val="FFC000"/>
                </a:solidFill>
                <a:effectLst>
                  <a:outerShdw blurRad="12700" dist="50800" dir="2700000" algn="tl" rotWithShape="0">
                    <a:schemeClr val="tx1"/>
                  </a:outerShdw>
                </a:effectLst>
              </a:rPr>
              <a:t>shoot</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will spring from the stem of Jesse, and a </a:t>
            </a:r>
            <a:r>
              <a:rPr lang="en-US" sz="1200" b="0" dirty="0" smtClean="0">
                <a:ln w="12700">
                  <a:solidFill>
                    <a:schemeClr val="tx1"/>
                  </a:solidFill>
                  <a:prstDash val="solid"/>
                </a:ln>
                <a:solidFill>
                  <a:srgbClr val="FFC000"/>
                </a:solidFill>
                <a:effectLst>
                  <a:outerShdw blurRad="12700" dist="50800" dir="2700000" algn="tl" rotWithShape="0">
                    <a:schemeClr val="tx1"/>
                  </a:outerShdw>
                </a:effectLst>
              </a:rPr>
              <a:t>branch</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from his roots will bear fruit.” </a:t>
            </a:r>
            <a:r>
              <a:rPr lang="en-US" sz="1200" b="0" dirty="0" smtClean="0">
                <a:ln w="12700">
                  <a:solidFill>
                    <a:schemeClr val="tx1"/>
                  </a:solidFill>
                  <a:prstDash val="solid"/>
                </a:ln>
                <a:solidFill>
                  <a:srgbClr val="FFC000"/>
                </a:solidFill>
                <a:effectLst>
                  <a:outerShdw blurRad="12700" dist="50800" dir="2700000" algn="tl" rotWithShape="0">
                    <a:schemeClr val="tx1"/>
                  </a:outerShdw>
                </a:effectLst>
              </a:rPr>
              <a:t>(Isaiah 11:1)</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1050" b="0" dirty="0" smtClean="0">
                <a:ln w="12700">
                  <a:solidFill>
                    <a:schemeClr val="tx1"/>
                  </a:solidFill>
                  <a:prstDash val="solid"/>
                </a:ln>
                <a:solidFill>
                  <a:schemeClr val="bg1"/>
                </a:solidFill>
                <a:effectLst>
                  <a:outerShdw blurRad="12700" dist="50800" dir="2700000" algn="tl" rotWithShape="0">
                    <a:schemeClr val="tx1"/>
                  </a:outerShdw>
                </a:effectLst>
              </a:rPr>
              <a:t>[NASU]</a:t>
            </a:r>
            <a:endParaRPr lang="en-US" sz="1050" b="0" dirty="0" smtClean="0">
              <a:ln w="12700">
                <a:solidFill>
                  <a:schemeClr val="tx1"/>
                </a:solidFill>
                <a:prstDash val="solid"/>
              </a:ln>
              <a:solidFill>
                <a:srgbClr val="FFC000"/>
              </a:solidFill>
              <a:effectLst>
                <a:outerShdw blurRad="12700" dist="50800" dir="2700000" algn="tl" rotWithShape="0">
                  <a:schemeClr val="tx1"/>
                </a:outerShdw>
              </a:effectLst>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43</a:t>
            </a:fld>
            <a:endParaRPr lang="en-US"/>
          </a:p>
        </p:txBody>
      </p:sp>
    </p:spTree>
    <p:extLst>
      <p:ext uri="{BB962C8B-B14F-4D97-AF65-F5344CB8AC3E}">
        <p14:creationId xmlns:p14="http://schemas.microsoft.com/office/powerpoint/2010/main" val="1655247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Nazareth was within the region of Zebulun and Naphtali, a land of contempt and darkness. It would be out of this dark land a great light would shine, “loves pure light” and He will make the land glorious. He will break the yoke of the burden and the staff on their shoulders, the rod of their oppressors will be lifted. The implements of war will be destroyed forever. And who is it that will do such a thing? It is the young Child that will be born, and the Son that will be given… and there will be no end to increase of His peace” (Isaiah 9:1-7)</a:t>
            </a:r>
          </a:p>
          <a:p>
            <a:endParaRPr lang="en-US" baseline="0" dirty="0" smtClean="0"/>
          </a:p>
          <a:p>
            <a:r>
              <a:rPr lang="en-US" baseline="0" dirty="0" smtClean="0"/>
              <a:t>This same Child is returning again to fulfill all the prophecies concerning Himself. The question is will you be a visitor who seeks to worship Him or a villain who seeks to destroy Him? I would suggest that you come and adore Him, the Savior King.</a:t>
            </a:r>
          </a:p>
        </p:txBody>
      </p:sp>
      <p:sp>
        <p:nvSpPr>
          <p:cNvPr id="4" name="Slide Number Placeholder 3"/>
          <p:cNvSpPr>
            <a:spLocks noGrp="1"/>
          </p:cNvSpPr>
          <p:nvPr>
            <p:ph type="sldNum" sz="quarter" idx="10"/>
          </p:nvPr>
        </p:nvSpPr>
        <p:spPr/>
        <p:txBody>
          <a:bodyPr/>
          <a:lstStyle/>
          <a:p>
            <a:fld id="{494A7CA5-FA0C-4D65-AD42-999E74428F08}" type="slidenum">
              <a:rPr lang="en-US" smtClean="0"/>
              <a:t>44</a:t>
            </a:fld>
            <a:endParaRPr lang="en-US"/>
          </a:p>
        </p:txBody>
      </p:sp>
    </p:spTree>
    <p:extLst>
      <p:ext uri="{BB962C8B-B14F-4D97-AF65-F5344CB8AC3E}">
        <p14:creationId xmlns:p14="http://schemas.microsoft.com/office/powerpoint/2010/main" val="185702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a:t>
            </a:fld>
            <a:endParaRPr lang="en-US"/>
          </a:p>
        </p:txBody>
      </p:sp>
    </p:spTree>
    <p:extLst>
      <p:ext uri="{BB962C8B-B14F-4D97-AF65-F5344CB8AC3E}">
        <p14:creationId xmlns:p14="http://schemas.microsoft.com/office/powerpoint/2010/main" val="393767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entire NT is very spiritual, in fact the word “spirit” is used 349 times. The NT is also very earthly. The word “earth” is used 182. Revelation is more “earthly” than it is “spiritual. “spirit” is used 15 times, but “earth” is used 72 times, more than any NT book.</a:t>
            </a:r>
          </a:p>
        </p:txBody>
      </p:sp>
      <p:sp>
        <p:nvSpPr>
          <p:cNvPr id="4" name="Slide Number Placeholder 3"/>
          <p:cNvSpPr>
            <a:spLocks noGrp="1"/>
          </p:cNvSpPr>
          <p:nvPr>
            <p:ph type="sldNum" sz="quarter" idx="10"/>
          </p:nvPr>
        </p:nvSpPr>
        <p:spPr/>
        <p:txBody>
          <a:bodyPr/>
          <a:lstStyle/>
          <a:p>
            <a:fld id="{494A7CA5-FA0C-4D65-AD42-999E74428F08}" type="slidenum">
              <a:rPr lang="en-US" smtClean="0"/>
              <a:t>6</a:t>
            </a:fld>
            <a:endParaRPr lang="en-US"/>
          </a:p>
        </p:txBody>
      </p:sp>
    </p:spTree>
    <p:extLst>
      <p:ext uri="{BB962C8B-B14F-4D97-AF65-F5344CB8AC3E}">
        <p14:creationId xmlns:p14="http://schemas.microsoft.com/office/powerpoint/2010/main" val="184589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fact that Jesus was born “of Mary” only as indicated in the genealogical record (1:16) demands further explanation. How is it that Joseph is merely the husband of Mary, but not the father of Jesus? </a:t>
            </a:r>
          </a:p>
          <a:p>
            <a:endParaRPr lang="en-US" baseline="0" dirty="0" smtClean="0"/>
          </a:p>
          <a:p>
            <a:r>
              <a:rPr lang="en-US" baseline="0" dirty="0" smtClean="0"/>
              <a:t>Although Jesus is a legal descendent of King David through Joseph, Jesus is no ordinary King. He is human proved by His human ancestry, but is also divine, as demonstrated by His names “Jesus” and “Immanuel” and manner of His miraculous conception as this section points out.</a:t>
            </a:r>
          </a:p>
        </p:txBody>
      </p:sp>
      <p:sp>
        <p:nvSpPr>
          <p:cNvPr id="4" name="Slide Number Placeholder 3"/>
          <p:cNvSpPr>
            <a:spLocks noGrp="1"/>
          </p:cNvSpPr>
          <p:nvPr>
            <p:ph type="sldNum" sz="quarter" idx="10"/>
          </p:nvPr>
        </p:nvSpPr>
        <p:spPr/>
        <p:txBody>
          <a:bodyPr/>
          <a:lstStyle/>
          <a:p>
            <a:fld id="{494A7CA5-FA0C-4D65-AD42-999E74428F08}" type="slidenum">
              <a:rPr lang="en-US" smtClean="0"/>
              <a:t>7</a:t>
            </a:fld>
            <a:endParaRPr lang="en-US"/>
          </a:p>
        </p:txBody>
      </p:sp>
    </p:spTree>
    <p:extLst>
      <p:ext uri="{BB962C8B-B14F-4D97-AF65-F5344CB8AC3E}">
        <p14:creationId xmlns:p14="http://schemas.microsoft.com/office/powerpoint/2010/main" val="350738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see in this story visitors who come from a far to worship the King of David while some nearby were villains who sought to destroy Him. The visitors came bearing gifts fit for the King, while the villains came bearing a sword fit for execution. The King came to His own but His own did not receive Him (Jn. 1:11) In the end His own even sought to destroy Him (12:14; 27:20). And so they finally did destroy Him by hanging Him on a cruel cross. The victory was theirs, so the villains thought. </a:t>
            </a:r>
          </a:p>
          <a:p>
            <a:endParaRPr lang="en-US" baseline="0" dirty="0" smtClean="0"/>
          </a:p>
          <a:p>
            <a:r>
              <a:rPr lang="en-US" sz="1200" kern="1200" dirty="0" smtClean="0">
                <a:solidFill>
                  <a:schemeClr val="tx1"/>
                </a:solidFill>
                <a:effectLst/>
                <a:latin typeface="+mn-lt"/>
                <a:ea typeface="+mn-ea"/>
                <a:cs typeface="+mn-cs"/>
              </a:rPr>
              <a:t>Three days later some women came seeking to visit the tomb of the One who had been crucified, the King of the Jews, but they were told by an angel that He was not there, He had risen from destruction. </a:t>
            </a:r>
            <a:r>
              <a:rPr lang="en-US" baseline="0" dirty="0" smtClean="0"/>
              <a:t>. And then He Himself appeared to the woman and they fell at his feet and worshipped Him, rejoicing! He then appeared to His disciples and they worshipped Him. </a:t>
            </a:r>
          </a:p>
          <a:p>
            <a:endParaRPr lang="en-US" baseline="0" dirty="0" smtClean="0"/>
          </a:p>
          <a:p>
            <a:r>
              <a:rPr lang="en-US" baseline="0" dirty="0" smtClean="0"/>
              <a:t>Matthew begins with representatives of the nations coming to the King bearing gifts, but Matthew ends His story with the King sending representatives of His to the nations bearing the gift of eternal life.</a:t>
            </a:r>
          </a:p>
          <a:p>
            <a:endParaRPr lang="en-US" baseline="0" dirty="0" smtClean="0"/>
          </a:p>
          <a:p>
            <a:r>
              <a:rPr lang="en-US" baseline="0" dirty="0" smtClean="0"/>
              <a:t>Today, wise men still seek to worship Him, while vile men still seek to destroy Him, until the King’s return to destroy all that is vile and to establish His glorious Kingdom.</a:t>
            </a:r>
          </a:p>
        </p:txBody>
      </p:sp>
      <p:sp>
        <p:nvSpPr>
          <p:cNvPr id="4" name="Slide Number Placeholder 3"/>
          <p:cNvSpPr>
            <a:spLocks noGrp="1"/>
          </p:cNvSpPr>
          <p:nvPr>
            <p:ph type="sldNum" sz="quarter" idx="10"/>
          </p:nvPr>
        </p:nvSpPr>
        <p:spPr/>
        <p:txBody>
          <a:bodyPr/>
          <a:lstStyle/>
          <a:p>
            <a:fld id="{494A7CA5-FA0C-4D65-AD42-999E74428F08}" type="slidenum">
              <a:rPr lang="en-US" smtClean="0"/>
              <a:t>8</a:t>
            </a:fld>
            <a:endParaRPr lang="en-US"/>
          </a:p>
        </p:txBody>
      </p:sp>
    </p:spTree>
    <p:extLst>
      <p:ext uri="{BB962C8B-B14F-4D97-AF65-F5344CB8AC3E}">
        <p14:creationId xmlns:p14="http://schemas.microsoft.com/office/powerpoint/2010/main" val="319951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58054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1323"/>
            </a:gs>
            <a:gs pos="50000">
              <a:srgbClr val="440E0C"/>
            </a:gs>
            <a:gs pos="79000">
              <a:srgbClr val="A5441E"/>
            </a:gs>
            <a:gs pos="98000">
              <a:srgbClr val="6E2E14"/>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6/15/2020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8.gif"/><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0665" y="685800"/>
            <a:ext cx="3882671" cy="5628570"/>
          </a:xfrm>
          <a:prstGeom prst="rect">
            <a:avLst/>
          </a:prstGeom>
          <a:effectLst>
            <a:glow rad="292100">
              <a:schemeClr val="bg1">
                <a:alpha val="60000"/>
              </a:schemeClr>
            </a:glow>
            <a:softEdge rad="31750"/>
          </a:effectLst>
        </p:spPr>
      </p:pic>
    </p:spTree>
    <p:extLst>
      <p:ext uri="{BB962C8B-B14F-4D97-AF65-F5344CB8AC3E}">
        <p14:creationId xmlns:p14="http://schemas.microsoft.com/office/powerpoint/2010/main" val="2451226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5509200"/>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“Now </a:t>
            </a:r>
            <a:r>
              <a:rPr lang="en-US" sz="4400" b="1" dirty="0">
                <a:ln w="12700">
                  <a:solidFill>
                    <a:schemeClr val="tx1"/>
                  </a:solidFill>
                  <a:prstDash val="solid"/>
                </a:ln>
                <a:solidFill>
                  <a:schemeClr val="bg1"/>
                </a:solidFill>
                <a:effectLst>
                  <a:outerShdw blurRad="12700" dist="50800" dir="2700000" algn="tl" rotWithShape="0">
                    <a:schemeClr val="tx1"/>
                  </a:outerShdw>
                </a:effectLst>
              </a:rPr>
              <a:t>after Jesus was born in Bethlehem of Judea in the days of Herod the king, behold, wise men from the East came to Jerusalem,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saying</a:t>
            </a:r>
            <a:r>
              <a:rPr lang="en-US" sz="4400" b="1" dirty="0">
                <a:ln w="12700">
                  <a:solidFill>
                    <a:schemeClr val="tx1"/>
                  </a:solidFill>
                  <a:prstDash val="solid"/>
                </a:ln>
                <a:solidFill>
                  <a:schemeClr val="bg1"/>
                </a:solidFill>
                <a:effectLst>
                  <a:outerShdw blurRad="12700" dist="50800" dir="2700000" algn="tl" rotWithShape="0">
                    <a:schemeClr val="tx1"/>
                  </a:outerShdw>
                </a:effectLst>
              </a:rPr>
              <a:t>, "Where is He who has been born King of the Jews? For we have seen His star in the East and have come to worship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Him.”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(2:1-2)</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6683248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3477875"/>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“Now </a:t>
            </a:r>
            <a:r>
              <a:rPr lang="en-US" sz="4400" b="1" dirty="0">
                <a:ln w="12700">
                  <a:solidFill>
                    <a:schemeClr val="tx1"/>
                  </a:solidFill>
                  <a:prstDash val="solid"/>
                </a:ln>
                <a:solidFill>
                  <a:schemeClr val="bg1"/>
                </a:solidFill>
                <a:effectLst>
                  <a:outerShdw blurRad="12700" dist="50800" dir="2700000" algn="tl" rotWithShape="0">
                    <a:schemeClr val="tx1"/>
                  </a:outerShdw>
                </a:effectLst>
              </a:rPr>
              <a:t>after Jesus was born in Bethlehem of Judea in the days of Herod the king, behold,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wise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men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from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 East came to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Jerusalem…”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(2:1)</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147827" y="4989830"/>
            <a:ext cx="8839200" cy="1446550"/>
          </a:xfrm>
          <a:prstGeom prst="rect">
            <a:avLst/>
          </a:prstGeom>
          <a:noFill/>
          <a:effectLst>
            <a:softEdge rad="127000"/>
          </a:effectLst>
        </p:spPr>
        <p:txBody>
          <a:bodyPr wrap="square" lIns="91440" tIns="45720" rIns="91440" bIns="45720">
            <a:spAutoFit/>
          </a:bodyPr>
          <a:lstStyle/>
          <a:p>
            <a:pPr algn="ct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“wise men”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[NKJV, KJV, RSV] </a:t>
            </a:r>
          </a:p>
          <a:p>
            <a:pPr algn="ctr"/>
            <a:r>
              <a:rPr lang="en-US" sz="4400" b="1" dirty="0">
                <a:ln w="12700">
                  <a:solidFill>
                    <a:schemeClr val="tx1"/>
                  </a:solidFill>
                  <a:prstDash val="solid"/>
                </a:ln>
                <a:solidFill>
                  <a:schemeClr val="bg1"/>
                </a:solidFill>
                <a:effectLst>
                  <a:outerShdw blurRad="12700" dist="50800" dir="2700000" algn="tl" rotWithShape="0">
                    <a:schemeClr val="tx1"/>
                  </a:outerShdw>
                </a:effectLst>
              </a:rPr>
              <a:t>L</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iterally - “magi”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NASB; NIV]</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06181137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251" y="1397167"/>
            <a:ext cx="8576352" cy="5088636"/>
          </a:xfrm>
          <a:prstGeom prst="rect">
            <a:avLst/>
          </a:prstGeom>
        </p:spPr>
      </p:pic>
    </p:spTree>
    <p:extLst>
      <p:ext uri="{BB962C8B-B14F-4D97-AF65-F5344CB8AC3E}">
        <p14:creationId xmlns:p14="http://schemas.microsoft.com/office/powerpoint/2010/main" val="2127720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168192"/>
            <a:ext cx="8534400" cy="5450245"/>
          </a:xfrm>
          <a:prstGeom prst="rect">
            <a:avLst/>
          </a:prstGeom>
          <a:effectLst>
            <a:softEdge rad="101600"/>
          </a:effectLst>
        </p:spPr>
      </p:pic>
    </p:spTree>
    <p:extLst>
      <p:ext uri="{BB962C8B-B14F-4D97-AF65-F5344CB8AC3E}">
        <p14:creationId xmlns:p14="http://schemas.microsoft.com/office/powerpoint/2010/main" val="6662005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“…saying</a:t>
            </a:r>
            <a:r>
              <a:rPr lang="en-US" sz="4400" b="1" dirty="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‘Where </a:t>
            </a:r>
            <a:r>
              <a:rPr lang="en-US" sz="4400" b="1" dirty="0">
                <a:ln w="12700">
                  <a:solidFill>
                    <a:schemeClr val="tx1"/>
                  </a:solidFill>
                  <a:prstDash val="solid"/>
                </a:ln>
                <a:solidFill>
                  <a:schemeClr val="bg1"/>
                </a:solidFill>
                <a:effectLst>
                  <a:outerShdw blurRad="12700" dist="50800" dir="2700000" algn="tl" rotWithShape="0">
                    <a:schemeClr val="tx1"/>
                  </a:outerShdw>
                </a:effectLst>
              </a:rPr>
              <a:t>is He who has been born King of the Jews? For we have seen His star in the East and have come to worship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Him.”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(2:2)</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7773" y="4100763"/>
            <a:ext cx="2357627" cy="2570666"/>
          </a:xfrm>
          <a:prstGeom prst="rect">
            <a:avLst/>
          </a:prstGeom>
          <a:effectLst>
            <a:softEdge rad="88900"/>
          </a:effectLst>
        </p:spPr>
      </p:pic>
    </p:spTree>
    <p:extLst>
      <p:ext uri="{BB962C8B-B14F-4D97-AF65-F5344CB8AC3E}">
        <p14:creationId xmlns:p14="http://schemas.microsoft.com/office/powerpoint/2010/main" val="397818526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2123658"/>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“When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Herod the king heard this, he was troubled, and all Jerusalem with him</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(2:3)</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794447" y="3574970"/>
            <a:ext cx="3192580" cy="3054696"/>
          </a:xfrm>
          <a:prstGeom prst="rect">
            <a:avLst/>
          </a:prstGeom>
          <a:effectLst>
            <a:softEdge rad="63500"/>
          </a:effectLst>
        </p:spPr>
      </p:pic>
      <p:sp>
        <p:nvSpPr>
          <p:cNvPr id="11" name="Rectangle 10"/>
          <p:cNvSpPr/>
          <p:nvPr/>
        </p:nvSpPr>
        <p:spPr>
          <a:xfrm>
            <a:off x="180701" y="3428999"/>
            <a:ext cx="5274759"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Declared “King of the Jews” by Rome.</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80700" y="4867012"/>
            <a:ext cx="5686700"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Herod was an Edomite.</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6" name="Rectangle 15"/>
          <p:cNvSpPr/>
          <p:nvPr/>
        </p:nvSpPr>
        <p:spPr>
          <a:xfrm>
            <a:off x="171890" y="5701504"/>
            <a:ext cx="5686700"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Shock waves.</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2762279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3477875"/>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when he had gathered all the chief priests and scribes of the people together, he inquired of them where the Christ was to be born</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(2:4)</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3200" y="4161224"/>
            <a:ext cx="3556000" cy="2426970"/>
          </a:xfrm>
          <a:prstGeom prst="rect">
            <a:avLst/>
          </a:prstGeom>
          <a:effectLst>
            <a:softEdge rad="63500"/>
          </a:effectLst>
        </p:spPr>
      </p:pic>
    </p:spTree>
    <p:extLst>
      <p:ext uri="{BB962C8B-B14F-4D97-AF65-F5344CB8AC3E}">
        <p14:creationId xmlns:p14="http://schemas.microsoft.com/office/powerpoint/2010/main" val="353567042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4832092"/>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“So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they said to him,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‘In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Bethlehem of Judea, for thus it is written by the prophet: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‘But </a:t>
            </a:r>
            <a:r>
              <a:rPr lang="en-US" sz="4400" b="1" dirty="0">
                <a:ln w="12700">
                  <a:solidFill>
                    <a:schemeClr val="tx1"/>
                  </a:solidFill>
                  <a:prstDash val="solid"/>
                </a:ln>
                <a:solidFill>
                  <a:schemeClr val="bg1"/>
                </a:solidFill>
                <a:effectLst>
                  <a:outerShdw blurRad="12700" dist="50800" dir="2700000" algn="tl" rotWithShape="0">
                    <a:schemeClr val="tx1"/>
                  </a:outerShdw>
                </a:effectLst>
              </a:rPr>
              <a:t>you, Bethlehem, in the land of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Judah, are </a:t>
            </a:r>
            <a:r>
              <a:rPr lang="en-US" sz="4400" b="1" dirty="0">
                <a:ln w="12700">
                  <a:solidFill>
                    <a:schemeClr val="tx1"/>
                  </a:solidFill>
                  <a:prstDash val="solid"/>
                </a:ln>
                <a:solidFill>
                  <a:schemeClr val="bg1"/>
                </a:solidFill>
                <a:effectLst>
                  <a:outerShdw blurRad="12700" dist="50800" dir="2700000" algn="tl" rotWithShape="0">
                    <a:schemeClr val="tx1"/>
                  </a:outerShdw>
                </a:effectLst>
              </a:rPr>
              <a:t>not the least among the rulers of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Judah; For </a:t>
            </a:r>
            <a:r>
              <a:rPr lang="en-US" sz="4400" b="1" dirty="0">
                <a:ln w="12700">
                  <a:solidFill>
                    <a:schemeClr val="tx1"/>
                  </a:solidFill>
                  <a:prstDash val="solid"/>
                </a:ln>
                <a:solidFill>
                  <a:schemeClr val="bg1"/>
                </a:solidFill>
                <a:effectLst>
                  <a:outerShdw blurRad="12700" dist="50800" dir="2700000" algn="tl" rotWithShape="0">
                    <a:schemeClr val="tx1"/>
                  </a:outerShdw>
                </a:effectLst>
              </a:rPr>
              <a:t>out of you shall come a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Ruler Who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will shepherd My people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Israel.”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(2:5-6)</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46778395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Herod, when he had secretly called the wise men, determined from them what time the star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appeared.”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(2:7)</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5069" y="4088732"/>
            <a:ext cx="3048000" cy="2562225"/>
          </a:xfrm>
          <a:prstGeom prst="rect">
            <a:avLst/>
          </a:prstGeom>
          <a:effectLst>
            <a:softEdge rad="63500"/>
          </a:effectLst>
        </p:spPr>
      </p:pic>
    </p:spTree>
    <p:extLst>
      <p:ext uri="{BB962C8B-B14F-4D97-AF65-F5344CB8AC3E}">
        <p14:creationId xmlns:p14="http://schemas.microsoft.com/office/powerpoint/2010/main" val="361055954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4154984"/>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he sent them to Bethlehem and said,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‘Go </a:t>
            </a:r>
            <a:r>
              <a:rPr lang="en-US" sz="4400" b="1" dirty="0">
                <a:ln w="12700">
                  <a:solidFill>
                    <a:schemeClr val="tx1"/>
                  </a:solidFill>
                  <a:prstDash val="solid"/>
                </a:ln>
                <a:solidFill>
                  <a:schemeClr val="bg1"/>
                </a:solidFill>
                <a:effectLst>
                  <a:outerShdw blurRad="12700" dist="50800" dir="2700000" algn="tl" rotWithShape="0">
                    <a:schemeClr val="tx1"/>
                  </a:outerShdw>
                </a:effectLst>
              </a:rPr>
              <a:t>and search carefully for the young Child, and when you have found Him, bring back word to me, that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I  may  come  and</a:t>
            </a:r>
          </a:p>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worship </a:t>
            </a:r>
            <a:r>
              <a:rPr lang="en-US" sz="4400" b="1" dirty="0">
                <a:ln w="12700">
                  <a:solidFill>
                    <a:schemeClr val="tx1"/>
                  </a:solidFill>
                  <a:prstDash val="solid"/>
                </a:ln>
                <a:solidFill>
                  <a:schemeClr val="bg1"/>
                </a:solidFill>
                <a:effectLst>
                  <a:outerShdw blurRad="12700" dist="50800" dir="2700000" algn="tl" rotWithShape="0">
                    <a:schemeClr val="tx1"/>
                  </a:outerShdw>
                </a:effectLst>
              </a:rPr>
              <a:t>Him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also.”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(2:8)</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5069" y="4088732"/>
            <a:ext cx="3048000" cy="2562225"/>
          </a:xfrm>
          <a:prstGeom prst="rect">
            <a:avLst/>
          </a:prstGeom>
          <a:effectLst>
            <a:softEdge rad="63500"/>
          </a:effectLst>
        </p:spPr>
      </p:pic>
    </p:spTree>
    <p:extLst>
      <p:ext uri="{BB962C8B-B14F-4D97-AF65-F5344CB8AC3E}">
        <p14:creationId xmlns:p14="http://schemas.microsoft.com/office/powerpoint/2010/main" val="82813184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674188" y="1305341"/>
            <a:ext cx="779562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A Christmas Prophecy</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Isaiah 9:6-7</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184541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500"/>
                                        <p:tgtEl>
                                          <p:spTgt spid="16"/>
                                        </p:tgtEl>
                                      </p:cBhvr>
                                    </p:animEffect>
                                    <p:anim calcmode="lin" valueType="num">
                                      <p:cBhvr>
                                        <p:cTn id="11" dur="1500" fill="hold"/>
                                        <p:tgtEl>
                                          <p:spTgt spid="16"/>
                                        </p:tgtEl>
                                        <p:attrNameLst>
                                          <p:attrName>ppt_x</p:attrName>
                                        </p:attrNameLst>
                                      </p:cBhvr>
                                      <p:tavLst>
                                        <p:tav tm="0">
                                          <p:val>
                                            <p:strVal val="#ppt_x"/>
                                          </p:val>
                                        </p:tav>
                                        <p:tav tm="100000">
                                          <p:val>
                                            <p:strVal val="#ppt_x"/>
                                          </p:val>
                                        </p:tav>
                                      </p:tavLst>
                                    </p:anim>
                                    <p:anim calcmode="lin" valueType="num">
                                      <p:cBhvr>
                                        <p:cTn id="12"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4154984"/>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“When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they heard the king, they departed; and behold, the star which they had seen in the East went before them, till it came and stood over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where  the  young</a:t>
            </a:r>
          </a:p>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Child was.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(2:9)</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4600" y="4076700"/>
            <a:ext cx="2590800" cy="2595981"/>
          </a:xfrm>
          <a:prstGeom prst="rect">
            <a:avLst/>
          </a:prstGeom>
          <a:effectLst>
            <a:softEdge rad="63500"/>
          </a:effectLst>
        </p:spPr>
      </p:pic>
    </p:spTree>
    <p:extLst>
      <p:ext uri="{BB962C8B-B14F-4D97-AF65-F5344CB8AC3E}">
        <p14:creationId xmlns:p14="http://schemas.microsoft.com/office/powerpoint/2010/main" val="135252624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2123658"/>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“When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they saw the star, they rejoiced with exceedingly great joy</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(2:10)</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8366" y="4112795"/>
            <a:ext cx="3138661" cy="2584227"/>
          </a:xfrm>
          <a:prstGeom prst="rect">
            <a:avLst/>
          </a:prstGeom>
          <a:effectLst>
            <a:softEdge rad="63500"/>
          </a:effectLst>
        </p:spPr>
      </p:pic>
      <p:sp>
        <p:nvSpPr>
          <p:cNvPr id="11" name="Rectangle 10"/>
          <p:cNvSpPr/>
          <p:nvPr/>
        </p:nvSpPr>
        <p:spPr>
          <a:xfrm>
            <a:off x="89542" y="3609112"/>
            <a:ext cx="5686700"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“star” the language of appearance.</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47827" y="5080861"/>
            <a:ext cx="5686700"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“star”- the “Shekinah Glory of God”</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37262269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0" y="1305341"/>
            <a:ext cx="9144000" cy="2062103"/>
          </a:xfrm>
          <a:prstGeom prst="rect">
            <a:avLst/>
          </a:prstGeom>
          <a:noFill/>
          <a:effectLst>
            <a:softEdge rad="127000"/>
          </a:effectLst>
        </p:spPr>
        <p:txBody>
          <a:bodyPr wrap="square" lIns="91440" tIns="45720" rIns="91440" bIns="45720">
            <a:spAutoFit/>
          </a:bodyPr>
          <a:lstStyle/>
          <a:p>
            <a:pPr algn="ctr"/>
            <a:r>
              <a:rPr lang="en-US" sz="6200" b="1" dirty="0" smtClean="0">
                <a:ln w="19050">
                  <a:solidFill>
                    <a:schemeClr val="tx1"/>
                  </a:solidFill>
                  <a:prstDash val="solid"/>
                </a:ln>
                <a:solidFill>
                  <a:schemeClr val="bg1"/>
                </a:solidFill>
                <a:effectLst>
                  <a:outerShdw blurRad="12700" dist="50800" dir="2700000" algn="tl" rotWithShape="0">
                    <a:schemeClr val="tx1"/>
                  </a:outerShdw>
                </a:effectLst>
              </a:rPr>
              <a:t>The Adoration of the Child</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2:11-12</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
        <p:nvSpPr>
          <p:cNvPr id="11" name="Rectangle 10"/>
          <p:cNvSpPr/>
          <p:nvPr/>
        </p:nvSpPr>
        <p:spPr>
          <a:xfrm>
            <a:off x="-9145" y="5254336"/>
            <a:ext cx="9144000" cy="1569660"/>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A Fulfilment from the Prophets Isaiah, Zephaniah, and Haggai</a:t>
            </a:r>
            <a:endParaRPr lang="en-US" sz="48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61342514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strVal val="#ppt_w*0.70"/>
                                          </p:val>
                                        </p:tav>
                                        <p:tav tm="100000">
                                          <p:val>
                                            <p:strVal val="#ppt_w"/>
                                          </p:val>
                                        </p:tav>
                                      </p:tavLst>
                                    </p:anim>
                                    <p:anim calcmode="lin" valueType="num">
                                      <p:cBhvr>
                                        <p:cTn id="8" dur="750" fill="hold"/>
                                        <p:tgtEl>
                                          <p:spTgt spid="16"/>
                                        </p:tgtEl>
                                        <p:attrNameLst>
                                          <p:attrName>ppt_h</p:attrName>
                                        </p:attrNameLst>
                                      </p:cBhvr>
                                      <p:tavLst>
                                        <p:tav tm="0">
                                          <p:val>
                                            <p:strVal val="#ppt_h"/>
                                          </p:val>
                                        </p:tav>
                                        <p:tav tm="100000">
                                          <p:val>
                                            <p:strVal val="#ppt_h"/>
                                          </p:val>
                                        </p:tav>
                                      </p:tavLst>
                                    </p:anim>
                                    <p:animEffect transition="in" filter="fade">
                                      <p:cBhvr>
                                        <p:cTn id="9" dur="750"/>
                                        <p:tgtEl>
                                          <p:spTgt spid="16"/>
                                        </p:tgtEl>
                                      </p:cBhvr>
                                    </p:animEffect>
                                  </p:childTnLst>
                                </p:cTn>
                              </p:par>
                            </p:childTnLst>
                          </p:cTn>
                        </p:par>
                        <p:par>
                          <p:cTn id="10" fill="hold">
                            <p:stCondLst>
                              <p:cond delay="1250"/>
                            </p:stCondLst>
                            <p:childTnLst>
                              <p:par>
                                <p:cTn id="11" presetID="22" presetClass="entr" presetSubtype="8" fill="hold" grpId="0" nodeType="afterEffect">
                                  <p:stCondLst>
                                    <p:cond delay="7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when they had come into the house, they saw the young Child with Mary His mother, and fell down and worshiped Him.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(2:11a)</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b="2988"/>
          <a:stretch/>
        </p:blipFill>
        <p:spPr>
          <a:xfrm>
            <a:off x="6007768" y="4092742"/>
            <a:ext cx="2979259" cy="2626509"/>
          </a:xfrm>
          <a:prstGeom prst="rect">
            <a:avLst/>
          </a:prstGeom>
          <a:effectLst>
            <a:softEdge rad="101600"/>
          </a:effectLst>
        </p:spPr>
      </p:pic>
    </p:spTree>
    <p:extLst>
      <p:ext uri="{BB962C8B-B14F-4D97-AF65-F5344CB8AC3E}">
        <p14:creationId xmlns:p14="http://schemas.microsoft.com/office/powerpoint/2010/main" val="318168519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Jesus said to him,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‘Away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with you, Satan! For it is written, 'You shall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worship</a:t>
            </a:r>
            <a:r>
              <a:rPr lang="en-US" sz="4400" b="1" dirty="0">
                <a:ln w="12700">
                  <a:solidFill>
                    <a:schemeClr val="tx1"/>
                  </a:solidFill>
                  <a:prstDash val="solid"/>
                </a:ln>
                <a:solidFill>
                  <a:schemeClr val="bg1"/>
                </a:solidFill>
                <a:effectLst>
                  <a:outerShdw blurRad="12700" dist="50800" dir="2700000" algn="tl" rotWithShape="0">
                    <a:schemeClr val="tx1"/>
                  </a:outerShdw>
                </a:effectLst>
              </a:rPr>
              <a:t> the Lord your God, and Him only you shall serve</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(4:5)</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111732" y="4076700"/>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“You </a:t>
            </a:r>
            <a:r>
              <a:rPr lang="en-US" sz="4400" b="1" dirty="0">
                <a:ln w="12700">
                  <a:solidFill>
                    <a:schemeClr val="tx1"/>
                  </a:solidFill>
                  <a:prstDash val="solid"/>
                </a:ln>
                <a:solidFill>
                  <a:schemeClr val="bg1"/>
                </a:solidFill>
                <a:effectLst>
                  <a:outerShdw blurRad="12700" dist="50800" dir="2700000" algn="tl" rotWithShape="0">
                    <a:schemeClr val="tx1"/>
                  </a:outerShdw>
                </a:effectLst>
              </a:rPr>
              <a:t>shall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fear</a:t>
            </a:r>
            <a:r>
              <a:rPr lang="en-US" sz="4400" b="1" dirty="0">
                <a:ln w="12700">
                  <a:solidFill>
                    <a:schemeClr val="tx1"/>
                  </a:solidFill>
                  <a:prstDash val="solid"/>
                </a:ln>
                <a:solidFill>
                  <a:schemeClr val="bg1"/>
                </a:solidFill>
                <a:effectLst>
                  <a:outerShdw blurRad="12700" dist="50800" dir="2700000" algn="tl" rotWithShape="0">
                    <a:schemeClr val="tx1"/>
                  </a:outerShdw>
                </a:effectLst>
              </a:rPr>
              <a:t> the Lord your God and serve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Him…”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(Deut. 6:13)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“…for </a:t>
            </a:r>
            <a:r>
              <a:rPr lang="en-US" sz="4400" b="1" dirty="0">
                <a:ln w="12700">
                  <a:solidFill>
                    <a:schemeClr val="tx1"/>
                  </a:solidFill>
                  <a:prstDash val="solid"/>
                </a:ln>
                <a:solidFill>
                  <a:schemeClr val="bg1"/>
                </a:solidFill>
                <a:effectLst>
                  <a:outerShdw blurRad="12700" dist="50800" dir="2700000" algn="tl" rotWithShape="0">
                    <a:schemeClr val="tx1"/>
                  </a:outerShdw>
                </a:effectLst>
              </a:rPr>
              <a:t>you shall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worship</a:t>
            </a:r>
            <a:r>
              <a:rPr lang="en-US" sz="4400" b="1" dirty="0">
                <a:ln w="12700">
                  <a:solidFill>
                    <a:schemeClr val="tx1"/>
                  </a:solidFill>
                  <a:prstDash val="solid"/>
                </a:ln>
                <a:solidFill>
                  <a:schemeClr val="bg1"/>
                </a:solidFill>
                <a:effectLst>
                  <a:outerShdw blurRad="12700" dist="50800" dir="2700000" algn="tl" rotWithShape="0">
                    <a:schemeClr val="tx1"/>
                  </a:outerShdw>
                </a:effectLst>
              </a:rPr>
              <a:t> no other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god”</a:t>
            </a:r>
            <a:r>
              <a:rPr lang="en-US" sz="4400" b="1" dirty="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(Exod. 34:11)</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02554474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Jesus said to him,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‘Away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with you, Satan! For it is written, 'You shall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worship</a:t>
            </a:r>
            <a:r>
              <a:rPr lang="en-US" sz="4400" b="1" dirty="0">
                <a:ln w="12700">
                  <a:solidFill>
                    <a:schemeClr val="tx1"/>
                  </a:solidFill>
                  <a:prstDash val="solid"/>
                </a:ln>
                <a:solidFill>
                  <a:schemeClr val="bg1"/>
                </a:solidFill>
                <a:effectLst>
                  <a:outerShdw blurRad="12700" dist="50800" dir="2700000" algn="tl" rotWithShape="0">
                    <a:schemeClr val="tx1"/>
                  </a:outerShdw>
                </a:effectLst>
              </a:rPr>
              <a:t> the Lord your God, and Him only you shall serve</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(4:5)</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111732" y="4076700"/>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“You </a:t>
            </a:r>
            <a:r>
              <a:rPr lang="en-US" sz="4400" b="1" dirty="0">
                <a:ln w="12700">
                  <a:solidFill>
                    <a:schemeClr val="tx1"/>
                  </a:solidFill>
                  <a:prstDash val="solid"/>
                </a:ln>
                <a:solidFill>
                  <a:schemeClr val="bg1"/>
                </a:solidFill>
                <a:effectLst>
                  <a:outerShdw blurRad="12700" dist="50800" dir="2700000" algn="tl" rotWithShape="0">
                    <a:schemeClr val="tx1"/>
                  </a:outerShdw>
                </a:effectLst>
              </a:rPr>
              <a:t>shall not make for yourself an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idol… You </a:t>
            </a:r>
            <a:r>
              <a:rPr lang="en-US" sz="4400" b="1" dirty="0">
                <a:ln w="12700">
                  <a:solidFill>
                    <a:schemeClr val="tx1"/>
                  </a:solidFill>
                  <a:prstDash val="solid"/>
                </a:ln>
                <a:solidFill>
                  <a:schemeClr val="bg1"/>
                </a:solidFill>
                <a:effectLst>
                  <a:outerShdw blurRad="12700" dist="50800" dir="2700000" algn="tl" rotWithShape="0">
                    <a:schemeClr val="tx1"/>
                  </a:outerShdw>
                </a:effectLst>
              </a:rPr>
              <a:t>shall not bow down to them or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worship</a:t>
            </a:r>
            <a:r>
              <a:rPr lang="en-US" sz="4400" b="1" dirty="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them;”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(Ex 20:4-5)</a:t>
            </a:r>
            <a:r>
              <a:rPr lang="en-US" sz="4000" b="1" dirty="0">
                <a:ln w="12700">
                  <a:solidFill>
                    <a:schemeClr val="tx1"/>
                  </a:solidFill>
                  <a:prstDash val="solid"/>
                </a:ln>
                <a:solidFill>
                  <a:schemeClr val="bg1"/>
                </a:solidFill>
                <a:effectLst>
                  <a:outerShdw blurRad="12700" dist="50800" dir="2700000" algn="tl" rotWithShape="0">
                    <a:schemeClr val="tx1"/>
                  </a:outerShdw>
                </a:effectLst>
              </a:rPr>
              <a:t> [NIV]</a:t>
            </a:r>
            <a:r>
              <a:rPr lang="en-US" sz="4400" b="1" dirty="0">
                <a:ln w="12700">
                  <a:solidFill>
                    <a:schemeClr val="tx1"/>
                  </a:solidFill>
                  <a:prstDash val="solid"/>
                </a:ln>
                <a:solidFill>
                  <a:schemeClr val="bg1"/>
                </a:solidFill>
                <a:effectLst>
                  <a:outerShdw blurRad="12700" dist="50800" dir="2700000" algn="tl" rotWithShape="0">
                    <a:schemeClr val="tx1"/>
                  </a:outerShdw>
                </a:effectLst>
              </a:rPr>
              <a:t> </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93608977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when they had opened their treasures, they presented gifts to Him: gold, frankincense, and myrrh</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(2:11b)</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1" y="3517037"/>
            <a:ext cx="2454442" cy="3173848"/>
          </a:xfrm>
          <a:prstGeom prst="rect">
            <a:avLst/>
          </a:prstGeom>
          <a:effectLst>
            <a:softEdge rad="63500"/>
          </a:effectLst>
        </p:spPr>
      </p:pic>
    </p:spTree>
    <p:extLst>
      <p:ext uri="{BB962C8B-B14F-4D97-AF65-F5344CB8AC3E}">
        <p14:creationId xmlns:p14="http://schemas.microsoft.com/office/powerpoint/2010/main" val="423394402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5" y="-29401"/>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1446550"/>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when they had opened their treasures, they presented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gifts…”</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1" y="3517037"/>
            <a:ext cx="2454442" cy="3173848"/>
          </a:xfrm>
          <a:prstGeom prst="rect">
            <a:avLst/>
          </a:prstGeom>
          <a:effectLst>
            <a:softEdge rad="63500"/>
          </a:effectLst>
        </p:spPr>
      </p:pic>
      <p:sp>
        <p:nvSpPr>
          <p:cNvPr id="12" name="Rectangle 11"/>
          <p:cNvSpPr/>
          <p:nvPr/>
        </p:nvSpPr>
        <p:spPr>
          <a:xfrm>
            <a:off x="147827" y="2699974"/>
            <a:ext cx="5828421"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Gold</a:t>
            </a:r>
            <a:r>
              <a:rPr lang="en-US" sz="4000" b="1" dirty="0" smtClean="0">
                <a:ln w="12700">
                  <a:solidFill>
                    <a:schemeClr val="tx1"/>
                  </a:solidFill>
                  <a:prstDash val="solid"/>
                </a:ln>
                <a:solidFill>
                  <a:srgbClr val="FFFF00"/>
                </a:solidFill>
                <a:effectLst>
                  <a:outerShdw blurRad="12700" dist="50800" dir="2700000" algn="tl" rotWithShape="0">
                    <a:schemeClr val="tx1"/>
                  </a:outerShdw>
                </a:effectLst>
              </a:rPr>
              <a:t>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fitting for a King. </a:t>
            </a:r>
            <a:endParaRPr lang="en-US" sz="4000" b="1" dirty="0">
              <a:ln w="12700">
                <a:solidFill>
                  <a:schemeClr val="tx1"/>
                </a:solidFill>
                <a:prstDash val="solid"/>
              </a:ln>
              <a:solidFill>
                <a:schemeClr val="bg1"/>
              </a:solidFill>
              <a:effectLst>
                <a:outerShdw blurRad="12700" dist="50800" dir="2700000" algn="tl" rotWithShape="0">
                  <a:schemeClr val="tx1"/>
                </a:outerShdw>
              </a:effectLst>
            </a:endParaRPr>
          </a:p>
        </p:txBody>
      </p:sp>
      <p:sp>
        <p:nvSpPr>
          <p:cNvPr id="14" name="Rectangle 13"/>
          <p:cNvSpPr/>
          <p:nvPr/>
        </p:nvSpPr>
        <p:spPr>
          <a:xfrm>
            <a:off x="147827" y="3451667"/>
            <a:ext cx="6012907"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Frankincense</a:t>
            </a:r>
            <a:r>
              <a:rPr lang="en-US" sz="4000" b="1" dirty="0" smtClean="0">
                <a:ln w="12700">
                  <a:solidFill>
                    <a:schemeClr val="tx1"/>
                  </a:solidFill>
                  <a:prstDash val="solid"/>
                </a:ln>
                <a:solidFill>
                  <a:srgbClr val="FFFF00"/>
                </a:solidFill>
                <a:effectLst>
                  <a:outerShdw blurRad="12700" dist="50800" dir="2700000" algn="tl" rotWithShape="0">
                    <a:schemeClr val="tx1"/>
                  </a:outerShdw>
                </a:effectLst>
              </a:rPr>
              <a:t>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sweet perfume used by priests.</a:t>
            </a:r>
            <a:endParaRPr lang="en-US" sz="4000" b="1" dirty="0">
              <a:ln w="12700">
                <a:solidFill>
                  <a:schemeClr val="tx1"/>
                </a:solidFill>
                <a:prstDash val="solid"/>
              </a:ln>
              <a:solidFill>
                <a:schemeClr val="bg1"/>
              </a:solidFill>
              <a:effectLst>
                <a:outerShdw blurRad="12700" dist="50800" dir="2700000" algn="tl" rotWithShape="0">
                  <a:schemeClr val="tx1"/>
                </a:outerShdw>
              </a:effectLst>
            </a:endParaRPr>
          </a:p>
        </p:txBody>
      </p:sp>
      <p:sp>
        <p:nvSpPr>
          <p:cNvPr id="16" name="Rectangle 15"/>
          <p:cNvSpPr/>
          <p:nvPr/>
        </p:nvSpPr>
        <p:spPr>
          <a:xfrm>
            <a:off x="147827" y="4842303"/>
            <a:ext cx="6096001" cy="1938992"/>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Myrrh</a:t>
            </a:r>
            <a:r>
              <a:rPr lang="en-US" sz="4000" b="1" dirty="0" smtClean="0">
                <a:ln w="12700">
                  <a:solidFill>
                    <a:schemeClr val="tx1"/>
                  </a:solidFill>
                  <a:prstDash val="solid"/>
                </a:ln>
                <a:solidFill>
                  <a:srgbClr val="FFFF00"/>
                </a:solidFill>
                <a:effectLst>
                  <a:outerShdw blurRad="12700" dist="50800" dir="2700000" algn="tl" rotWithShape="0">
                    <a:schemeClr val="tx1"/>
                  </a:outerShdw>
                </a:effectLst>
              </a:rPr>
              <a:t>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for those who were about to suffer and die, like the prophets.</a:t>
            </a:r>
            <a:endParaRPr lang="en-US" sz="4000" b="1" dirty="0">
              <a:ln w="12700">
                <a:solidFill>
                  <a:schemeClr val="tx1"/>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89506124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4832092"/>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wealth of the Gentiles shall come to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you… They </a:t>
            </a:r>
            <a:r>
              <a:rPr lang="en-US" sz="4400" b="1" dirty="0">
                <a:ln w="12700">
                  <a:solidFill>
                    <a:schemeClr val="tx1"/>
                  </a:solidFill>
                  <a:prstDash val="solid"/>
                </a:ln>
                <a:solidFill>
                  <a:schemeClr val="bg1"/>
                </a:solidFill>
                <a:effectLst>
                  <a:outerShdw blurRad="12700" dist="50800" dir="2700000" algn="tl" rotWithShape="0">
                    <a:schemeClr val="tx1"/>
                  </a:outerShdw>
                </a:effectLst>
              </a:rPr>
              <a:t>shall bring gold and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incense, 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they shall proclaim the praises of the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Lord… That </a:t>
            </a:r>
            <a:r>
              <a:rPr lang="en-US" sz="4400" b="1" dirty="0">
                <a:ln w="12700">
                  <a:solidFill>
                    <a:schemeClr val="tx1"/>
                  </a:solidFill>
                  <a:prstDash val="solid"/>
                </a:ln>
                <a:solidFill>
                  <a:schemeClr val="bg1"/>
                </a:solidFill>
                <a:effectLst>
                  <a:outerShdw blurRad="12700" dist="50800" dir="2700000" algn="tl" rotWithShape="0">
                    <a:schemeClr val="tx1"/>
                  </a:outerShdw>
                </a:effectLst>
              </a:rPr>
              <a:t>men may bring to you the wealth of the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Gentiles, 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their kings in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procession.”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(Isaiah 60:5-6, 11)</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33812060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223245"/>
            <a:ext cx="8839200" cy="2616101"/>
          </a:xfrm>
          <a:prstGeom prst="rect">
            <a:avLst/>
          </a:prstGeom>
          <a:noFill/>
          <a:effectLst>
            <a:softEdge rad="127000"/>
          </a:effectLst>
        </p:spPr>
        <p:txBody>
          <a:bodyPr wrap="square" lIns="91440" tIns="45720" rIns="91440" bIns="45720">
            <a:spAutoFit/>
          </a:bodyPr>
          <a:lstStyle/>
          <a:p>
            <a:pPr algn="just"/>
            <a:r>
              <a:rPr lang="en-US" sz="4050" b="1" dirty="0" smtClean="0">
                <a:ln w="12700">
                  <a:solidFill>
                    <a:schemeClr val="tx1"/>
                  </a:solidFill>
                  <a:prstDash val="solid"/>
                </a:ln>
                <a:solidFill>
                  <a:schemeClr val="bg1"/>
                </a:solidFill>
                <a:effectLst>
                  <a:outerShdw blurRad="12700" dist="50800" dir="2700000" algn="tl" rotWithShape="0">
                    <a:schemeClr val="tx1"/>
                  </a:outerShdw>
                </a:effectLst>
              </a:rPr>
              <a:t>“From </a:t>
            </a:r>
            <a:r>
              <a:rPr lang="en-US" sz="4050" b="1" dirty="0">
                <a:ln w="12700">
                  <a:solidFill>
                    <a:schemeClr val="tx1"/>
                  </a:solidFill>
                  <a:prstDash val="solid"/>
                </a:ln>
                <a:solidFill>
                  <a:schemeClr val="bg1"/>
                </a:solidFill>
                <a:effectLst>
                  <a:outerShdw blurRad="12700" dist="50800" dir="2700000" algn="tl" rotWithShape="0">
                    <a:schemeClr val="tx1"/>
                  </a:outerShdw>
                </a:effectLst>
              </a:rPr>
              <a:t>beyond the rivers of </a:t>
            </a:r>
            <a:r>
              <a:rPr lang="en-US" sz="4050" b="1" dirty="0" smtClean="0">
                <a:ln w="12700">
                  <a:solidFill>
                    <a:schemeClr val="tx1"/>
                  </a:solidFill>
                  <a:prstDash val="solid"/>
                </a:ln>
                <a:solidFill>
                  <a:schemeClr val="bg1"/>
                </a:solidFill>
                <a:effectLst>
                  <a:outerShdw blurRad="12700" dist="50800" dir="2700000" algn="tl" rotWithShape="0">
                    <a:schemeClr val="tx1"/>
                  </a:outerShdw>
                </a:effectLst>
              </a:rPr>
              <a:t>Ethiopia My worshipers, the </a:t>
            </a:r>
            <a:r>
              <a:rPr lang="en-US" sz="4050" b="1" dirty="0">
                <a:ln w="12700">
                  <a:solidFill>
                    <a:schemeClr val="tx1"/>
                  </a:solidFill>
                  <a:prstDash val="solid"/>
                </a:ln>
                <a:solidFill>
                  <a:schemeClr val="bg1"/>
                </a:solidFill>
                <a:effectLst>
                  <a:outerShdw blurRad="12700" dist="50800" dir="2700000" algn="tl" rotWithShape="0">
                    <a:schemeClr val="tx1"/>
                  </a:outerShdw>
                </a:effectLst>
              </a:rPr>
              <a:t>daughter of My dispersed </a:t>
            </a:r>
            <a:r>
              <a:rPr lang="en-US" sz="4050" b="1" dirty="0" smtClean="0">
                <a:ln w="12700">
                  <a:solidFill>
                    <a:schemeClr val="tx1"/>
                  </a:solidFill>
                  <a:prstDash val="solid"/>
                </a:ln>
                <a:solidFill>
                  <a:schemeClr val="bg1"/>
                </a:solidFill>
                <a:effectLst>
                  <a:outerShdw blurRad="12700" dist="50800" dir="2700000" algn="tl" rotWithShape="0">
                    <a:schemeClr val="tx1"/>
                  </a:outerShdw>
                </a:effectLst>
              </a:rPr>
              <a:t>ones, shall </a:t>
            </a:r>
            <a:r>
              <a:rPr lang="en-US" sz="4050" b="1" dirty="0">
                <a:ln w="12700">
                  <a:solidFill>
                    <a:schemeClr val="tx1"/>
                  </a:solidFill>
                  <a:prstDash val="solid"/>
                </a:ln>
                <a:solidFill>
                  <a:schemeClr val="bg1"/>
                </a:solidFill>
                <a:effectLst>
                  <a:outerShdw blurRad="12700" dist="50800" dir="2700000" algn="tl" rotWithShape="0">
                    <a:schemeClr val="tx1"/>
                  </a:outerShdw>
                </a:effectLst>
              </a:rPr>
              <a:t>bring My </a:t>
            </a:r>
            <a:r>
              <a:rPr lang="en-US" sz="4050" b="1" dirty="0" smtClean="0">
                <a:ln w="12700">
                  <a:solidFill>
                    <a:schemeClr val="tx1"/>
                  </a:solidFill>
                  <a:prstDash val="solid"/>
                </a:ln>
                <a:solidFill>
                  <a:schemeClr val="bg1"/>
                </a:solidFill>
                <a:effectLst>
                  <a:outerShdw blurRad="12700" dist="50800" dir="2700000" algn="tl" rotWithShape="0">
                    <a:schemeClr val="tx1"/>
                  </a:outerShdw>
                </a:effectLst>
              </a:rPr>
              <a:t>offering.” </a:t>
            </a:r>
            <a:r>
              <a:rPr lang="en-US" sz="4050" b="1" dirty="0" smtClean="0">
                <a:ln w="12700">
                  <a:solidFill>
                    <a:schemeClr val="tx1"/>
                  </a:solidFill>
                  <a:prstDash val="solid"/>
                </a:ln>
                <a:solidFill>
                  <a:srgbClr val="FFC000"/>
                </a:solidFill>
                <a:effectLst>
                  <a:outerShdw blurRad="12700" dist="50800" dir="2700000" algn="tl" rotWithShape="0">
                    <a:schemeClr val="tx1"/>
                  </a:outerShdw>
                </a:effectLst>
              </a:rPr>
              <a:t>(Zephaniah 3:10)</a:t>
            </a:r>
            <a:endParaRPr lang="en-US" sz="405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147827" y="3967877"/>
            <a:ext cx="8839200" cy="2585323"/>
          </a:xfrm>
          <a:prstGeom prst="rect">
            <a:avLst/>
          </a:prstGeom>
          <a:noFill/>
          <a:effectLst>
            <a:softEdge rad="127000"/>
          </a:effectLst>
        </p:spPr>
        <p:txBody>
          <a:bodyPr wrap="square" lIns="91440" tIns="45720" rIns="91440" bIns="45720">
            <a:spAutoFit/>
          </a:bodyPr>
          <a:lstStyle/>
          <a:p>
            <a:pPr algn="just"/>
            <a:r>
              <a:rPr lang="en-US" sz="4050" b="1" dirty="0" smtClean="0">
                <a:ln w="12700">
                  <a:solidFill>
                    <a:schemeClr val="tx1"/>
                  </a:solidFill>
                  <a:prstDash val="solid"/>
                </a:ln>
                <a:solidFill>
                  <a:schemeClr val="bg1"/>
                </a:solidFill>
                <a:effectLst>
                  <a:outerShdw blurRad="12700" dist="50800" dir="2700000" algn="tl" rotWithShape="0">
                    <a:schemeClr val="tx1"/>
                  </a:outerShdw>
                </a:effectLst>
              </a:rPr>
              <a:t>“'I </a:t>
            </a:r>
            <a:r>
              <a:rPr lang="en-US" sz="4050" b="1" dirty="0">
                <a:ln w="12700">
                  <a:solidFill>
                    <a:schemeClr val="tx1"/>
                  </a:solidFill>
                  <a:prstDash val="solid"/>
                </a:ln>
                <a:solidFill>
                  <a:schemeClr val="bg1"/>
                </a:solidFill>
                <a:effectLst>
                  <a:outerShdw blurRad="12700" dist="50800" dir="2700000" algn="tl" rotWithShape="0">
                    <a:schemeClr val="tx1"/>
                  </a:outerShdw>
                </a:effectLst>
              </a:rPr>
              <a:t>will shake all the nations; and they will come with the wealth of all nations, and I will fill this house with glory,' says the Lord of hosts</a:t>
            </a:r>
            <a:r>
              <a:rPr lang="en-US" sz="4050" b="1" dirty="0" smtClean="0">
                <a:ln w="12700">
                  <a:solidFill>
                    <a:schemeClr val="tx1"/>
                  </a:solidFill>
                  <a:prstDash val="solid"/>
                </a:ln>
                <a:solidFill>
                  <a:schemeClr val="bg1"/>
                </a:solidFill>
                <a:effectLst>
                  <a:outerShdw blurRad="12700" dist="50800" dir="2700000" algn="tl" rotWithShape="0">
                    <a:schemeClr val="tx1"/>
                  </a:outerShdw>
                </a:effectLst>
              </a:rPr>
              <a:t>.”</a:t>
            </a:r>
            <a:r>
              <a:rPr lang="en-US" sz="4050" b="1"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4050" b="1" dirty="0">
                <a:ln w="12700">
                  <a:solidFill>
                    <a:schemeClr val="tx1"/>
                  </a:solidFill>
                  <a:prstDash val="solid"/>
                </a:ln>
                <a:solidFill>
                  <a:srgbClr val="FFC000"/>
                </a:solidFill>
                <a:effectLst>
                  <a:outerShdw blurRad="12700" dist="50800" dir="2700000" algn="tl" rotWithShape="0">
                    <a:schemeClr val="tx1"/>
                  </a:outerShdw>
                </a:effectLst>
              </a:rPr>
              <a:t>(</a:t>
            </a:r>
            <a:r>
              <a:rPr lang="en-US" sz="4050" b="1" dirty="0" smtClean="0">
                <a:ln w="12700">
                  <a:solidFill>
                    <a:schemeClr val="tx1"/>
                  </a:solidFill>
                  <a:prstDash val="solid"/>
                </a:ln>
                <a:solidFill>
                  <a:srgbClr val="FFC000"/>
                </a:solidFill>
                <a:effectLst>
                  <a:outerShdw blurRad="12700" dist="50800" dir="2700000" algn="tl" rotWithShape="0">
                    <a:schemeClr val="tx1"/>
                  </a:outerShdw>
                </a:effectLst>
              </a:rPr>
              <a:t>Haggai 2:7)</a:t>
            </a:r>
            <a:r>
              <a:rPr lang="en-US" sz="405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3200" b="1" dirty="0" smtClean="0">
                <a:ln w="12700">
                  <a:solidFill>
                    <a:schemeClr val="tx1"/>
                  </a:solidFill>
                  <a:prstDash val="solid"/>
                </a:ln>
                <a:solidFill>
                  <a:schemeClr val="bg1"/>
                </a:solidFill>
                <a:effectLst>
                  <a:outerShdw blurRad="12700" dist="50800" dir="2700000" algn="tl" rotWithShape="0">
                    <a:schemeClr val="tx1"/>
                  </a:outerShdw>
                </a:effectLst>
              </a:rPr>
              <a:t>[NASU]</a:t>
            </a:r>
          </a:p>
        </p:txBody>
      </p:sp>
    </p:spTree>
    <p:extLst>
      <p:ext uri="{BB962C8B-B14F-4D97-AF65-F5344CB8AC3E}">
        <p14:creationId xmlns:p14="http://schemas.microsoft.com/office/powerpoint/2010/main" val="381015529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674188" y="1305341"/>
            <a:ext cx="779562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A Christmas Lineage</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1:1-17</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2621283861"/>
      </p:ext>
    </p:extLst>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“Then</a:t>
            </a:r>
            <a:r>
              <a:rPr lang="en-US" sz="4400" b="1" dirty="0">
                <a:ln w="12700">
                  <a:solidFill>
                    <a:schemeClr val="tx1"/>
                  </a:solidFill>
                  <a:prstDash val="solid"/>
                </a:ln>
                <a:solidFill>
                  <a:schemeClr val="bg1"/>
                </a:solidFill>
                <a:effectLst>
                  <a:outerShdw blurRad="12700" dist="50800" dir="2700000" algn="tl" rotWithShape="0">
                    <a:schemeClr val="tx1"/>
                  </a:outerShdw>
                </a:effectLst>
              </a:rPr>
              <a:t>, being divinely warned in a dream that they should not return to Herod, they departed for their own country another way</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(2:12)</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2424" y="4076700"/>
            <a:ext cx="4859153" cy="2538908"/>
          </a:xfrm>
          <a:prstGeom prst="rect">
            <a:avLst/>
          </a:prstGeom>
          <a:effectLst>
            <a:softEdge rad="127000"/>
          </a:effectLst>
        </p:spPr>
      </p:pic>
    </p:spTree>
    <p:extLst>
      <p:ext uri="{BB962C8B-B14F-4D97-AF65-F5344CB8AC3E}">
        <p14:creationId xmlns:p14="http://schemas.microsoft.com/office/powerpoint/2010/main" val="1880634377"/>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0" y="1305341"/>
            <a:ext cx="9144000" cy="2062103"/>
          </a:xfrm>
          <a:prstGeom prst="rect">
            <a:avLst/>
          </a:prstGeom>
          <a:noFill/>
          <a:effectLst>
            <a:softEdge rad="127000"/>
          </a:effectLst>
        </p:spPr>
        <p:txBody>
          <a:bodyPr wrap="square" lIns="91440" tIns="45720" rIns="91440" bIns="45720">
            <a:spAutoFit/>
          </a:bodyPr>
          <a:lstStyle/>
          <a:p>
            <a:pPr algn="ctr"/>
            <a:r>
              <a:rPr lang="en-US" sz="6200" b="1" dirty="0" smtClean="0">
                <a:ln w="19050">
                  <a:solidFill>
                    <a:schemeClr val="tx1"/>
                  </a:solidFill>
                  <a:prstDash val="solid"/>
                </a:ln>
                <a:solidFill>
                  <a:schemeClr val="bg1"/>
                </a:solidFill>
                <a:effectLst>
                  <a:outerShdw blurRad="12700" dist="50800" dir="2700000" algn="tl" rotWithShape="0">
                    <a:schemeClr val="tx1"/>
                  </a:outerShdw>
                </a:effectLst>
              </a:rPr>
              <a:t>The Flight of the Child</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2:13-15</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3300" y="3410652"/>
            <a:ext cx="4668253" cy="3270112"/>
          </a:xfrm>
          <a:prstGeom prst="rect">
            <a:avLst/>
          </a:prstGeom>
          <a:effectLst>
            <a:softEdge rad="127000"/>
          </a:effectLst>
        </p:spPr>
      </p:pic>
      <p:sp>
        <p:nvSpPr>
          <p:cNvPr id="11" name="Rectangle 10"/>
          <p:cNvSpPr/>
          <p:nvPr/>
        </p:nvSpPr>
        <p:spPr>
          <a:xfrm>
            <a:off x="-9145" y="5829765"/>
            <a:ext cx="9144000" cy="800219"/>
          </a:xfrm>
          <a:prstGeom prst="rect">
            <a:avLst/>
          </a:prstGeom>
          <a:noFill/>
          <a:effectLst>
            <a:softEdge rad="127000"/>
          </a:effectLst>
        </p:spPr>
        <p:txBody>
          <a:bodyPr wrap="square" lIns="91440" tIns="45720" rIns="91440" bIns="45720">
            <a:spAutoFit/>
          </a:bodyPr>
          <a:lstStyle/>
          <a:p>
            <a:pPr algn="ctr"/>
            <a:r>
              <a:rPr lang="en-US" sz="4600" b="1" dirty="0" smtClean="0">
                <a:ln w="19050">
                  <a:solidFill>
                    <a:schemeClr val="tx1"/>
                  </a:solidFill>
                  <a:prstDash val="solid"/>
                </a:ln>
                <a:solidFill>
                  <a:schemeClr val="bg1"/>
                </a:solidFill>
                <a:effectLst>
                  <a:outerShdw blurRad="12700" dist="50800" dir="2700000" algn="tl" rotWithShape="0">
                    <a:schemeClr val="tx1"/>
                  </a:outerShdw>
                </a:effectLst>
              </a:rPr>
              <a:t>A Fulfilment from the Prophet Hosea</a:t>
            </a:r>
            <a:endParaRPr lang="en-US" sz="46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4674017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10"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500"/>
                            </p:stCondLst>
                            <p:childTnLst>
                              <p:par>
                                <p:cTn id="14" presetID="22" presetClass="entr" presetSubtype="8" fill="hold" grpId="0" nodeType="after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579" y="1196061"/>
            <a:ext cx="7532842" cy="5402482"/>
          </a:xfrm>
          <a:prstGeom prst="rect">
            <a:avLst/>
          </a:prstGeom>
          <a:effectLst>
            <a:softEdge rad="101600"/>
          </a:effectLst>
        </p:spPr>
      </p:pic>
    </p:spTree>
    <p:extLst>
      <p:ext uri="{BB962C8B-B14F-4D97-AF65-F5344CB8AC3E}">
        <p14:creationId xmlns:p14="http://schemas.microsoft.com/office/powerpoint/2010/main" val="3781384245"/>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5509200"/>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“Now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when they had departed, behold, an angel of the Lord appeared to Joseph in a dream, saying,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‘Arise</a:t>
            </a:r>
            <a:r>
              <a:rPr lang="en-US" sz="4400" b="1" dirty="0">
                <a:ln w="12700">
                  <a:solidFill>
                    <a:schemeClr val="tx1"/>
                  </a:solidFill>
                  <a:prstDash val="solid"/>
                </a:ln>
                <a:solidFill>
                  <a:schemeClr val="bg1"/>
                </a:solidFill>
                <a:effectLst>
                  <a:outerShdw blurRad="12700" dist="50800" dir="2700000" algn="tl" rotWithShape="0">
                    <a:schemeClr val="tx1"/>
                  </a:outerShdw>
                </a:effectLst>
              </a:rPr>
              <a:t>, take the young Child and His mother, flee to Egypt, and stay there until I bring you word; for Herod will seek the young Child to destroy Him</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(2:13)</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946628080"/>
      </p:ext>
    </p:extLst>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2123658"/>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 Pharisees went out and plotted against Him, how they might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destroy</a:t>
            </a:r>
            <a:r>
              <a:rPr lang="en-US" sz="4400" b="1" dirty="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Him”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(12:14)</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167880" y="3493262"/>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“But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 chief priests and elders persuaded the multitudes that they should ask for Barabbas and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destroy</a:t>
            </a:r>
            <a:r>
              <a:rPr lang="en-US" sz="4400" b="1" dirty="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Jesus.”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(27:20)</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95298290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5509200"/>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“When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he arose, he took the young Child and His mother by night and departed for Egypt,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was there until the death of Herod, that it might be fulfilled which was spoken by the Lord through the prophet, saying,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‘Out </a:t>
            </a:r>
            <a:r>
              <a:rPr lang="en-US" sz="4400" b="1" dirty="0">
                <a:ln w="12700">
                  <a:solidFill>
                    <a:schemeClr val="tx1"/>
                  </a:solidFill>
                  <a:prstDash val="solid"/>
                </a:ln>
                <a:solidFill>
                  <a:schemeClr val="bg1"/>
                </a:solidFill>
                <a:effectLst>
                  <a:outerShdw blurRad="12700" dist="50800" dir="2700000" algn="tl" rotWithShape="0">
                    <a:schemeClr val="tx1"/>
                  </a:outerShdw>
                </a:effectLst>
              </a:rPr>
              <a:t>of Egypt I called My Son</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(2:14-15)</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14038924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
        <p:nvSpPr>
          <p:cNvPr id="16" name="Rectangle 15"/>
          <p:cNvSpPr/>
          <p:nvPr/>
        </p:nvSpPr>
        <p:spPr>
          <a:xfrm>
            <a:off x="0" y="1305341"/>
            <a:ext cx="9144000" cy="3016210"/>
          </a:xfrm>
          <a:prstGeom prst="rect">
            <a:avLst/>
          </a:prstGeom>
          <a:noFill/>
          <a:effectLst>
            <a:softEdge rad="127000"/>
          </a:effectLst>
        </p:spPr>
        <p:txBody>
          <a:bodyPr wrap="square" lIns="91440" tIns="45720" rIns="91440" bIns="45720">
            <a:spAutoFit/>
          </a:bodyPr>
          <a:lstStyle/>
          <a:p>
            <a:pPr algn="ctr"/>
            <a:r>
              <a:rPr lang="en-US" sz="6200" b="1" dirty="0" smtClean="0">
                <a:ln w="19050">
                  <a:solidFill>
                    <a:schemeClr val="tx1"/>
                  </a:solidFill>
                  <a:prstDash val="solid"/>
                </a:ln>
                <a:solidFill>
                  <a:schemeClr val="bg1"/>
                </a:solidFill>
                <a:effectLst>
                  <a:outerShdw blurRad="12700" dist="50800" dir="2700000" algn="tl" rotWithShape="0">
                    <a:schemeClr val="tx1"/>
                  </a:outerShdw>
                </a:effectLst>
              </a:rPr>
              <a:t>The Destruction</a:t>
            </a:r>
          </a:p>
          <a:p>
            <a:pPr algn="ctr"/>
            <a:r>
              <a:rPr lang="en-US" sz="6200" b="1" dirty="0" smtClean="0">
                <a:ln w="19050">
                  <a:solidFill>
                    <a:schemeClr val="tx1"/>
                  </a:solidFill>
                  <a:prstDash val="solid"/>
                </a:ln>
                <a:solidFill>
                  <a:schemeClr val="bg1"/>
                </a:solidFill>
                <a:effectLst>
                  <a:outerShdw blurRad="12700" dist="50800" dir="2700000" algn="tl" rotWithShape="0">
                    <a:schemeClr val="tx1"/>
                  </a:outerShdw>
                </a:effectLst>
              </a:rPr>
              <a:t>of the Child</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2:16-18</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9145" y="5254336"/>
            <a:ext cx="9144000" cy="1569660"/>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A Fulfilment from the Prophet Jeremiah</a:t>
            </a:r>
            <a:endParaRPr lang="en-US" sz="48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5894475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500"/>
                            </p:stCondLst>
                            <p:childTnLst>
                              <p:par>
                                <p:cTn id="11" presetID="22" presetClass="entr" presetSubtype="8" fill="hold" grpId="0" nodeType="afterEffect">
                                  <p:stCondLst>
                                    <p:cond delay="7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12014" y="1188245"/>
            <a:ext cx="8919973" cy="5262979"/>
          </a:xfrm>
          <a:prstGeom prst="rect">
            <a:avLst/>
          </a:prstGeom>
          <a:noFill/>
          <a:effectLst>
            <a:softEdge rad="127000"/>
          </a:effectLst>
        </p:spPr>
        <p:txBody>
          <a:bodyPr wrap="square" lIns="91440" tIns="45720" rIns="91440" bIns="45720">
            <a:spAutoFit/>
          </a:bodyPr>
          <a:lstStyle/>
          <a:p>
            <a:pPr algn="just"/>
            <a:r>
              <a:rPr lang="en-US" sz="4200" b="1" dirty="0" smtClean="0">
                <a:ln w="12700">
                  <a:solidFill>
                    <a:schemeClr val="tx1"/>
                  </a:solidFill>
                  <a:prstDash val="solid"/>
                </a:ln>
                <a:solidFill>
                  <a:schemeClr val="bg1"/>
                </a:solidFill>
                <a:effectLst>
                  <a:outerShdw blurRad="12700" dist="50800" dir="2700000" algn="tl" rotWithShape="0">
                    <a:schemeClr val="tx1"/>
                  </a:outerShdw>
                </a:effectLst>
              </a:rPr>
              <a:t>“Then </a:t>
            </a:r>
            <a:r>
              <a:rPr lang="en-US" sz="4200" b="1" dirty="0">
                <a:ln w="12700">
                  <a:solidFill>
                    <a:schemeClr val="tx1"/>
                  </a:solidFill>
                  <a:prstDash val="solid"/>
                </a:ln>
                <a:solidFill>
                  <a:schemeClr val="bg1"/>
                </a:solidFill>
                <a:effectLst>
                  <a:outerShdw blurRad="12700" dist="50800" dir="2700000" algn="tl" rotWithShape="0">
                    <a:schemeClr val="tx1"/>
                  </a:outerShdw>
                </a:effectLst>
              </a:rPr>
              <a:t>Herod, when he saw that he was deceived by the wise men, was exceedingly angry; and he sent forth and put to death all the male children who were in Bethlehem and in all its districts, from two years old and under, according to the time which he had determined from the wise men</a:t>
            </a:r>
            <a:r>
              <a:rPr lang="en-US" sz="42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200" b="1" dirty="0" smtClean="0">
                <a:ln w="12700">
                  <a:solidFill>
                    <a:schemeClr val="tx1"/>
                  </a:solidFill>
                  <a:prstDash val="solid"/>
                </a:ln>
                <a:solidFill>
                  <a:srgbClr val="FFC000"/>
                </a:solidFill>
                <a:effectLst>
                  <a:outerShdw blurRad="12700" dist="50800" dir="2700000" algn="tl" rotWithShape="0">
                    <a:schemeClr val="tx1"/>
                  </a:outerShdw>
                </a:effectLst>
              </a:rPr>
              <a:t>(2:16)</a:t>
            </a:r>
            <a:endParaRPr lang="en-US" sz="42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61378073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4832092"/>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“Then was fulfilled what was spoken by Jeremiah the prophet, saying: ‘A voice was heard in Ramah, lamentation, weeping, and great mourning, Rachel weeping for her children, refusing to be comforted, because they are no more.”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(2:17-18)</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04759621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
        <p:nvSpPr>
          <p:cNvPr id="16" name="Rectangle 15"/>
          <p:cNvSpPr/>
          <p:nvPr/>
        </p:nvSpPr>
        <p:spPr>
          <a:xfrm>
            <a:off x="0" y="1305341"/>
            <a:ext cx="9144000" cy="2062103"/>
          </a:xfrm>
          <a:prstGeom prst="rect">
            <a:avLst/>
          </a:prstGeom>
          <a:noFill/>
          <a:effectLst>
            <a:softEdge rad="127000"/>
          </a:effectLst>
        </p:spPr>
        <p:txBody>
          <a:bodyPr wrap="square" lIns="91440" tIns="45720" rIns="91440" bIns="45720">
            <a:spAutoFit/>
          </a:bodyPr>
          <a:lstStyle/>
          <a:p>
            <a:pPr algn="ctr"/>
            <a:r>
              <a:rPr lang="en-US" sz="6200" b="1" dirty="0" smtClean="0">
                <a:ln w="19050">
                  <a:solidFill>
                    <a:schemeClr val="tx1"/>
                  </a:solidFill>
                  <a:prstDash val="solid"/>
                </a:ln>
                <a:solidFill>
                  <a:schemeClr val="bg1"/>
                </a:solidFill>
                <a:effectLst>
                  <a:outerShdw blurRad="12700" dist="50800" dir="2700000" algn="tl" rotWithShape="0">
                    <a:schemeClr val="tx1"/>
                  </a:outerShdw>
                </a:effectLst>
              </a:rPr>
              <a:t>The Return</a:t>
            </a:r>
            <a:r>
              <a:rPr lang="en-US" sz="6200" b="1" dirty="0">
                <a:ln w="19050">
                  <a:solidFill>
                    <a:schemeClr val="tx1"/>
                  </a:solidFill>
                  <a:prstDash val="solid"/>
                </a:ln>
                <a:solidFill>
                  <a:schemeClr val="bg1"/>
                </a:solidFill>
                <a:effectLst>
                  <a:outerShdw blurRad="12700" dist="50800" dir="2700000" algn="tl" rotWithShape="0">
                    <a:schemeClr val="tx1"/>
                  </a:outerShdw>
                </a:effectLst>
              </a:rPr>
              <a:t> </a:t>
            </a:r>
            <a:r>
              <a:rPr lang="en-US" sz="6200" b="1" dirty="0" smtClean="0">
                <a:ln w="19050">
                  <a:solidFill>
                    <a:schemeClr val="tx1"/>
                  </a:solidFill>
                  <a:prstDash val="solid"/>
                </a:ln>
                <a:solidFill>
                  <a:schemeClr val="bg1"/>
                </a:solidFill>
                <a:effectLst>
                  <a:outerShdw blurRad="12700" dist="50800" dir="2700000" algn="tl" rotWithShape="0">
                    <a:schemeClr val="tx1"/>
                  </a:outerShdw>
                </a:effectLst>
              </a:rPr>
              <a:t>of the Child</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2:19-23</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9145" y="5875203"/>
            <a:ext cx="914400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A Fulfilment of Various Prophecies</a:t>
            </a:r>
            <a:endParaRPr lang="en-US" sz="48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697275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500"/>
                            </p:stCondLst>
                            <p:childTnLst>
                              <p:par>
                                <p:cTn id="11" presetID="22" presetClass="entr" presetSubtype="8" fill="hold" grpId="0" nodeType="afterEffect">
                                  <p:stCondLst>
                                    <p:cond delay="7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0"/>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252438" y="3649658"/>
            <a:ext cx="3883087"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Jewish Nation</a:t>
            </a:r>
            <a:endParaRPr lang="en-US" sz="4000" b="1" dirty="0">
              <a:ln w="12700">
                <a:solidFill>
                  <a:schemeClr val="tx1"/>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252438" y="4488858"/>
            <a:ext cx="3957912"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Jesus/Disciples</a:t>
            </a:r>
            <a:endParaRPr lang="en-US" sz="4000" b="1" dirty="0">
              <a:ln w="12700">
                <a:solidFill>
                  <a:schemeClr val="tx1"/>
                </a:solidFill>
                <a:prstDash val="solid"/>
              </a:ln>
              <a:solidFill>
                <a:schemeClr val="bg1"/>
              </a:solidFill>
              <a:effectLst>
                <a:outerShdw blurRad="12700" dist="50800" dir="2700000" algn="tl" rotWithShape="0">
                  <a:schemeClr val="tx1"/>
                </a:outerShdw>
              </a:effectLst>
            </a:endParaRPr>
          </a:p>
        </p:txBody>
      </p:sp>
      <p:sp>
        <p:nvSpPr>
          <p:cNvPr id="14" name="Rectangle 13"/>
          <p:cNvSpPr/>
          <p:nvPr/>
        </p:nvSpPr>
        <p:spPr>
          <a:xfrm>
            <a:off x="246616" y="1404265"/>
            <a:ext cx="3679742"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Prophets</a:t>
            </a:r>
            <a:endParaRPr lang="en-US" sz="4000" b="1" dirty="0">
              <a:ln w="12700">
                <a:solidFill>
                  <a:schemeClr val="tx1"/>
                </a:solidFill>
                <a:prstDash val="solid"/>
              </a:ln>
              <a:solidFill>
                <a:schemeClr val="bg1"/>
              </a:solidFill>
              <a:effectLst>
                <a:outerShdw blurRad="12700" dist="50800" dir="2700000" algn="tl" rotWithShape="0">
                  <a:schemeClr val="tx1"/>
                </a:outerShdw>
              </a:effectLst>
            </a:endParaRPr>
          </a:p>
        </p:txBody>
      </p:sp>
      <p:sp>
        <p:nvSpPr>
          <p:cNvPr id="12" name="Rectangle 11"/>
          <p:cNvSpPr/>
          <p:nvPr/>
        </p:nvSpPr>
        <p:spPr>
          <a:xfrm>
            <a:off x="4567427" y="3649658"/>
            <a:ext cx="4101357" cy="1938992"/>
          </a:xfrm>
          <a:prstGeom prst="rect">
            <a:avLst/>
          </a:prstGeom>
          <a:noFill/>
          <a:effectLst>
            <a:softEdge rad="127000"/>
          </a:effectLst>
        </p:spPr>
        <p:txBody>
          <a:bodyPr wrap="square" lIns="91440" tIns="45720" rIns="91440" bIns="45720">
            <a:spAutoFit/>
          </a:bodyPr>
          <a:lstStyle/>
          <a:p>
            <a:pPr algn="ctr">
              <a:buClr>
                <a:srgbClr val="FFC000"/>
              </a:buClr>
            </a:pP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Expected</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a:ln w="12700">
                  <a:solidFill>
                    <a:schemeClr val="tx1"/>
                  </a:solidFill>
                  <a:prstDash val="solid"/>
                </a:ln>
                <a:solidFill>
                  <a:schemeClr val="bg1"/>
                </a:solidFill>
                <a:effectLst>
                  <a:outerShdw blurRad="12700" dist="50800" dir="2700000" algn="tl" rotWithShape="0">
                    <a:schemeClr val="tx1"/>
                  </a:outerShdw>
                </a:effectLst>
              </a:rPr>
              <a:t>a Literal,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Tangible,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Earthly</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a:ln w="12700">
                  <a:solidFill>
                    <a:schemeClr val="tx1"/>
                  </a:solidFill>
                  <a:prstDash val="solid"/>
                </a:ln>
                <a:solidFill>
                  <a:schemeClr val="bg1"/>
                </a:solidFill>
                <a:effectLst>
                  <a:outerShdw blurRad="12700" dist="50800" dir="2700000" algn="tl" rotWithShape="0">
                    <a:schemeClr val="tx1"/>
                  </a:outerShdw>
                </a:effectLst>
              </a:rPr>
              <a:t>Davidic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Kingdom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7" name="Rectangle 16"/>
          <p:cNvSpPr/>
          <p:nvPr/>
        </p:nvSpPr>
        <p:spPr>
          <a:xfrm>
            <a:off x="4292045" y="1402690"/>
            <a:ext cx="4251500" cy="1938992"/>
          </a:xfrm>
          <a:prstGeom prst="rect">
            <a:avLst/>
          </a:prstGeom>
          <a:noFill/>
          <a:effectLst>
            <a:softEdge rad="127000"/>
          </a:effectLst>
        </p:spPr>
        <p:txBody>
          <a:bodyPr wrap="square" lIns="91440" tIns="45720" rIns="91440" bIns="45720">
            <a:spAutoFit/>
          </a:bodyPr>
          <a:lstStyle/>
          <a:p>
            <a:pPr algn="ctr">
              <a:buClr>
                <a:srgbClr val="FFC000"/>
              </a:buClr>
            </a:pP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Predicted</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a Literal, Tangible, Earthly, Davidic Kingdom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8" name="Rectangle 17"/>
          <p:cNvSpPr/>
          <p:nvPr/>
        </p:nvSpPr>
        <p:spPr>
          <a:xfrm>
            <a:off x="252438" y="5324965"/>
            <a:ext cx="4605568"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Early Church</a:t>
            </a:r>
            <a:endParaRPr lang="en-US" sz="4000" b="1" dirty="0">
              <a:ln w="12700">
                <a:solidFill>
                  <a:schemeClr val="tx1"/>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81245451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75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750"/>
                                        <p:tgtEl>
                                          <p:spTgt spid="16"/>
                                        </p:tgtEl>
                                      </p:cBhvr>
                                    </p:animEffect>
                                  </p:childTnLst>
                                </p:cTn>
                              </p:par>
                            </p:childTnLst>
                          </p:cTn>
                        </p:par>
                        <p:par>
                          <p:cTn id="17" fill="hold">
                            <p:stCondLst>
                              <p:cond delay="75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750"/>
                                        <p:tgtEl>
                                          <p:spTgt spid="8"/>
                                        </p:tgtEl>
                                      </p:cBhvr>
                                    </p:animEffect>
                                  </p:childTnLst>
                                </p:cTn>
                              </p:par>
                            </p:childTnLst>
                          </p:cTn>
                        </p:par>
                        <p:par>
                          <p:cTn id="21" fill="hold">
                            <p:stCondLst>
                              <p:cond delay="1750"/>
                            </p:stCondLst>
                            <p:childTnLst>
                              <p:par>
                                <p:cTn id="22" presetID="22" presetClass="entr" presetSubtype="8" fill="hold" grpId="0" nodeType="after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750"/>
                                        <p:tgtEl>
                                          <p:spTgt spid="18"/>
                                        </p:tgtEl>
                                      </p:cBhvr>
                                    </p:animEffect>
                                  </p:childTnLst>
                                </p:cTn>
                              </p:par>
                            </p:childTnLst>
                          </p:cTn>
                        </p:par>
                        <p:par>
                          <p:cTn id="25" fill="hold">
                            <p:stCondLst>
                              <p:cond delay="2750"/>
                            </p:stCondLst>
                            <p:childTnLst>
                              <p:par>
                                <p:cTn id="26" presetID="22" presetClass="entr" presetSubtype="1" fill="hold" grpId="0" nodeType="after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4" grpId="0"/>
      <p:bldP spid="12"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5509200"/>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“Now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when Herod was dead, behold, an angel of the Lord appeared in a dream to Joseph in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Egypt, saying</a:t>
            </a:r>
            <a:r>
              <a:rPr lang="en-US" sz="4400" b="1" dirty="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‘Arise</a:t>
            </a:r>
            <a:r>
              <a:rPr lang="en-US" sz="4400" b="1" dirty="0">
                <a:ln w="12700">
                  <a:solidFill>
                    <a:schemeClr val="tx1"/>
                  </a:solidFill>
                  <a:prstDash val="solid"/>
                </a:ln>
                <a:solidFill>
                  <a:schemeClr val="bg1"/>
                </a:solidFill>
                <a:effectLst>
                  <a:outerShdw blurRad="12700" dist="50800" dir="2700000" algn="tl" rotWithShape="0">
                    <a:schemeClr val="tx1"/>
                  </a:outerShdw>
                </a:effectLst>
              </a:rPr>
              <a:t>, take the young Child and His mother, and go to the land of Israel, for those who sought the young Child's life are dead</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(2:19-20)</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82556808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4832092"/>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he arose, took the young Child and His mother, and came into the land of Israel.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But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when he heard that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Archelaus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was reigning over Judea instead of his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father</a:t>
            </a:r>
          </a:p>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Herod</a:t>
            </a:r>
            <a:r>
              <a:rPr lang="en-US" sz="4400" b="1" dirty="0">
                <a:ln w="12700">
                  <a:solidFill>
                    <a:schemeClr val="tx1"/>
                  </a:solidFill>
                  <a:prstDash val="solid"/>
                </a:ln>
                <a:solidFill>
                  <a:schemeClr val="bg1"/>
                </a:solidFill>
                <a:effectLst>
                  <a:outerShdw blurRad="12700" dist="50800" dir="2700000" algn="tl" rotWithShape="0">
                    <a:schemeClr val="tx1"/>
                  </a:outerShdw>
                </a:effectLst>
              </a:rPr>
              <a:t>, he was afraid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to go</a:t>
            </a:r>
          </a:p>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there.”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(2:21-22a)</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4132331"/>
            <a:ext cx="1981201" cy="2570481"/>
          </a:xfrm>
          <a:prstGeom prst="rect">
            <a:avLst/>
          </a:prstGeom>
          <a:effectLst>
            <a:softEdge rad="63500"/>
          </a:effectLst>
        </p:spPr>
      </p:pic>
    </p:spTree>
    <p:extLst>
      <p:ext uri="{BB962C8B-B14F-4D97-AF65-F5344CB8AC3E}">
        <p14:creationId xmlns:p14="http://schemas.microsoft.com/office/powerpoint/2010/main" val="151116494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5509200"/>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being warned by God in a dream, he turned aside into the region of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Galilee. 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he came and dwelt in a city called Nazareth, that it might be fulfilled which was spoken by the prophets</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‘He shall</a:t>
            </a:r>
          </a:p>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be </a:t>
            </a:r>
            <a:r>
              <a:rPr lang="en-US" sz="4400" b="1" dirty="0">
                <a:ln w="12700">
                  <a:solidFill>
                    <a:schemeClr val="tx1"/>
                  </a:solidFill>
                  <a:prstDash val="solid"/>
                </a:ln>
                <a:solidFill>
                  <a:schemeClr val="bg1"/>
                </a:solidFill>
                <a:effectLst>
                  <a:outerShdw blurRad="12700" dist="50800" dir="2700000" algn="tl" rotWithShape="0">
                    <a:schemeClr val="tx1"/>
                  </a:outerShdw>
                </a:effectLst>
              </a:rPr>
              <a:t>called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 Nazarene.”</a:t>
            </a:r>
          </a:p>
          <a:p>
            <a:pPr algn="just"/>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(2:22b-23)</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6684" t="8346" r="5995"/>
          <a:stretch/>
        </p:blipFill>
        <p:spPr>
          <a:xfrm>
            <a:off x="6372164" y="4648200"/>
            <a:ext cx="2590800" cy="2049245"/>
          </a:xfrm>
          <a:prstGeom prst="rect">
            <a:avLst/>
          </a:prstGeom>
          <a:effectLst>
            <a:softEdge rad="63500"/>
          </a:effectLst>
        </p:spPr>
      </p:pic>
    </p:spTree>
    <p:extLst>
      <p:ext uri="{BB962C8B-B14F-4D97-AF65-F5344CB8AC3E}">
        <p14:creationId xmlns:p14="http://schemas.microsoft.com/office/powerpoint/2010/main" val="408861085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188245"/>
            <a:ext cx="8839200" cy="2677656"/>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a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shoot</a:t>
            </a:r>
            <a:r>
              <a:rPr lang="en-US" sz="4400" b="1" dirty="0">
                <a:ln w="12700">
                  <a:solidFill>
                    <a:schemeClr val="tx1"/>
                  </a:solidFill>
                  <a:prstDash val="solid"/>
                </a:ln>
                <a:solidFill>
                  <a:schemeClr val="bg1"/>
                </a:solidFill>
                <a:effectLst>
                  <a:outerShdw blurRad="12700" dist="50800" dir="2700000" algn="tl" rotWithShape="0">
                    <a:schemeClr val="tx1"/>
                  </a:outerShdw>
                </a:effectLst>
              </a:rPr>
              <a:t> will spring from the stem of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Jesse, 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a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branch</a:t>
            </a:r>
            <a:r>
              <a:rPr lang="en-US" sz="4400" b="1" dirty="0">
                <a:ln w="12700">
                  <a:solidFill>
                    <a:schemeClr val="tx1"/>
                  </a:solidFill>
                  <a:prstDash val="solid"/>
                </a:ln>
                <a:solidFill>
                  <a:schemeClr val="bg1"/>
                </a:solidFill>
                <a:effectLst>
                  <a:outerShdw blurRad="12700" dist="50800" dir="2700000" algn="tl" rotWithShape="0">
                    <a:schemeClr val="tx1"/>
                  </a:outerShdw>
                </a:effectLst>
              </a:rPr>
              <a:t> from his roots will bear fruit</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(Isaiah 11:1)</a:t>
            </a:r>
            <a:r>
              <a:rPr lang="en-US" sz="4400" b="1" dirty="0">
                <a:ln w="12700">
                  <a:solidFill>
                    <a:schemeClr val="tx1"/>
                  </a:solidFill>
                  <a:prstDash val="solid"/>
                </a:ln>
                <a:solidFill>
                  <a:schemeClr val="bg1"/>
                </a:solidFill>
                <a:effectLst>
                  <a:outerShdw blurRad="12700" dist="50800" dir="2700000" algn="tl" rotWithShape="0">
                    <a:schemeClr val="tx1"/>
                  </a:outerShdw>
                </a:effectLst>
              </a:rPr>
              <a:t> </a:t>
            </a:r>
            <a:r>
              <a:rPr lang="en-US" sz="3600" b="1" dirty="0" smtClean="0">
                <a:ln w="12700">
                  <a:solidFill>
                    <a:schemeClr val="tx1"/>
                  </a:solidFill>
                  <a:prstDash val="solid"/>
                </a:ln>
                <a:solidFill>
                  <a:schemeClr val="bg1"/>
                </a:solidFill>
                <a:effectLst>
                  <a:outerShdw blurRad="12700" dist="50800" dir="2700000" algn="tl" rotWithShape="0">
                    <a:schemeClr val="tx1"/>
                  </a:outerShdw>
                </a:effectLst>
              </a:rPr>
              <a:t>[NASU]</a:t>
            </a:r>
            <a:endParaRPr lang="en-US" sz="36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6684" t="8346" r="5995"/>
          <a:stretch/>
        </p:blipFill>
        <p:spPr>
          <a:xfrm>
            <a:off x="6372164" y="4648200"/>
            <a:ext cx="2590800" cy="2049245"/>
          </a:xfrm>
          <a:prstGeom prst="rect">
            <a:avLst/>
          </a:prstGeom>
          <a:effectLst>
            <a:softEdge rad="63500"/>
          </a:effectLst>
        </p:spPr>
      </p:pic>
    </p:spTree>
    <p:extLst>
      <p:ext uri="{BB962C8B-B14F-4D97-AF65-F5344CB8AC3E}">
        <p14:creationId xmlns:p14="http://schemas.microsoft.com/office/powerpoint/2010/main" val="422538183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702648" y="1798264"/>
            <a:ext cx="7795625" cy="1446550"/>
          </a:xfrm>
          <a:prstGeom prst="rect">
            <a:avLst/>
          </a:prstGeom>
          <a:noFill/>
          <a:effectLst>
            <a:softEdge rad="127000"/>
          </a:effectLst>
        </p:spPr>
        <p:txBody>
          <a:bodyPr wrap="square" lIns="91440" tIns="45720" rIns="91440" bIns="45720">
            <a:spAutoFit/>
          </a:bodyPr>
          <a:lstStyle/>
          <a:p>
            <a:pPr algn="ctr"/>
            <a:r>
              <a:rPr lang="en-US" sz="8800" b="1" dirty="0" smtClean="0">
                <a:ln w="12700">
                  <a:solidFill>
                    <a:schemeClr val="tx1"/>
                  </a:solidFill>
                  <a:prstDash val="solid"/>
                </a:ln>
                <a:solidFill>
                  <a:schemeClr val="bg1"/>
                </a:solidFill>
                <a:effectLst>
                  <a:outerShdw blurRad="12700" dist="50800" dir="2700000" algn="tl" rotWithShape="0">
                    <a:schemeClr val="tx1"/>
                  </a:outerShdw>
                </a:effectLst>
              </a:rPr>
              <a:t>Conclusion</a:t>
            </a:r>
            <a:endParaRPr lang="en-US" sz="88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22903363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250"/>
                                        <p:tgtEl>
                                          <p:spTgt spid="16"/>
                                        </p:tgtEl>
                                      </p:cBhvr>
                                    </p:animEffect>
                                    <p:anim calcmode="lin" valueType="num">
                                      <p:cBhvr>
                                        <p:cTn id="8" dur="1250" fill="hold"/>
                                        <p:tgtEl>
                                          <p:spTgt spid="16"/>
                                        </p:tgtEl>
                                        <p:attrNameLst>
                                          <p:attrName>ppt_x</p:attrName>
                                        </p:attrNameLst>
                                      </p:cBhvr>
                                      <p:tavLst>
                                        <p:tav tm="0">
                                          <p:val>
                                            <p:strVal val="#ppt_x"/>
                                          </p:val>
                                        </p:tav>
                                        <p:tav tm="100000">
                                          <p:val>
                                            <p:strVal val="#ppt_x"/>
                                          </p:val>
                                        </p:tav>
                                      </p:tavLst>
                                    </p:anim>
                                    <p:anim calcmode="lin" valueType="num">
                                      <p:cBhvr>
                                        <p:cTn id="9" dur="1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2" name="Rectangle 11"/>
          <p:cNvSpPr/>
          <p:nvPr/>
        </p:nvSpPr>
        <p:spPr>
          <a:xfrm>
            <a:off x="403990" y="1313614"/>
            <a:ext cx="1825072"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Jews </a:t>
            </a:r>
            <a:endParaRPr lang="en-US" sz="4000" b="1" dirty="0">
              <a:ln w="12700">
                <a:solidFill>
                  <a:schemeClr val="tx1"/>
                </a:solidFill>
                <a:prstDash val="solid"/>
              </a:ln>
              <a:solidFill>
                <a:schemeClr val="bg1"/>
              </a:solidFill>
              <a:effectLst>
                <a:outerShdw blurRad="12700" dist="50800" dir="2700000" algn="tl" rotWithShape="0">
                  <a:schemeClr val="tx1"/>
                </a:outerShdw>
              </a:effectLst>
            </a:endParaRPr>
          </a:p>
        </p:txBody>
      </p:sp>
      <p:sp>
        <p:nvSpPr>
          <p:cNvPr id="14" name="Rectangle 13"/>
          <p:cNvSpPr/>
          <p:nvPr/>
        </p:nvSpPr>
        <p:spPr>
          <a:xfrm>
            <a:off x="433277" y="2091637"/>
            <a:ext cx="2998151"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Christians </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7" name="Rectangle 16"/>
          <p:cNvSpPr/>
          <p:nvPr/>
        </p:nvSpPr>
        <p:spPr>
          <a:xfrm>
            <a:off x="433277" y="2799523"/>
            <a:ext cx="2021588"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TLBC</a:t>
            </a:r>
            <a:endParaRPr lang="en-US" sz="4000" b="1" dirty="0">
              <a:ln w="12700">
                <a:solidFill>
                  <a:schemeClr val="tx1"/>
                </a:solidFill>
                <a:prstDash val="solid"/>
              </a:ln>
              <a:solidFill>
                <a:schemeClr val="bg1"/>
              </a:solidFill>
              <a:effectLst>
                <a:outerShdw blurRad="12700" dist="50800" dir="2700000" algn="tl" rotWithShape="0">
                  <a:schemeClr val="tx1"/>
                </a:outerShdw>
              </a:effectLst>
            </a:endParaRPr>
          </a:p>
        </p:txBody>
      </p:sp>
      <p:sp>
        <p:nvSpPr>
          <p:cNvPr id="16" name="Rectangle 15"/>
          <p:cNvSpPr/>
          <p:nvPr/>
        </p:nvSpPr>
        <p:spPr>
          <a:xfrm>
            <a:off x="3962400" y="1349102"/>
            <a:ext cx="4457277" cy="1938992"/>
          </a:xfrm>
          <a:prstGeom prst="rect">
            <a:avLst/>
          </a:prstGeom>
          <a:noFill/>
          <a:effectLst>
            <a:softEdge rad="127000"/>
          </a:effectLst>
        </p:spPr>
        <p:txBody>
          <a:bodyPr wrap="square" lIns="91440" tIns="45720" rIns="91440" bIns="45720">
            <a:spAutoFit/>
          </a:bodyPr>
          <a:lstStyle/>
          <a:p>
            <a:pPr algn="ctr">
              <a:buClr>
                <a:srgbClr val="FFC000"/>
              </a:buClr>
            </a:pP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Expect</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a:ln w="12700">
                  <a:solidFill>
                    <a:schemeClr val="tx1"/>
                  </a:solidFill>
                  <a:prstDash val="solid"/>
                </a:ln>
                <a:solidFill>
                  <a:schemeClr val="bg1"/>
                </a:solidFill>
                <a:effectLst>
                  <a:outerShdw blurRad="12700" dist="50800" dir="2700000" algn="tl" rotWithShape="0">
                    <a:schemeClr val="tx1"/>
                  </a:outerShdw>
                </a:effectLst>
              </a:rPr>
              <a:t>a Literal,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Tangible, Earthly Davidic Kingdom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8" name="Rectangle 17"/>
          <p:cNvSpPr/>
          <p:nvPr/>
        </p:nvSpPr>
        <p:spPr>
          <a:xfrm>
            <a:off x="433277" y="3617307"/>
            <a:ext cx="8253523" cy="1323439"/>
          </a:xfrm>
          <a:prstGeom prst="rect">
            <a:avLst/>
          </a:prstGeom>
          <a:noFill/>
          <a:effectLst>
            <a:softEdge rad="127000"/>
          </a:effectLst>
        </p:spPr>
        <p:txBody>
          <a:bodyPr wrap="square" lIns="91440" tIns="45720" rIns="91440" bIns="45720">
            <a:spAutoFit/>
          </a:bodyPr>
          <a:lstStyle/>
          <a:p>
            <a:pPr algn="ctr">
              <a:buClr>
                <a:srgbClr val="FFC000"/>
              </a:buClr>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Literal</a:t>
            </a:r>
            <a:r>
              <a:rPr lang="en-US" sz="4000" b="1" dirty="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Tangible, Earthly Davidic Kingdom is also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Spiritual</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9" name="Rectangle 18"/>
          <p:cNvSpPr/>
          <p:nvPr/>
        </p:nvSpPr>
        <p:spPr>
          <a:xfrm>
            <a:off x="147827" y="5269756"/>
            <a:ext cx="8839199" cy="1323439"/>
          </a:xfrm>
          <a:prstGeom prst="rect">
            <a:avLst/>
          </a:prstGeom>
          <a:noFill/>
          <a:effectLst>
            <a:softEdge rad="127000"/>
          </a:effectLst>
        </p:spPr>
        <p:txBody>
          <a:bodyPr wrap="square" lIns="91440" tIns="45720" rIns="91440" bIns="45720">
            <a:spAutoFit/>
          </a:bodyPr>
          <a:lstStyle/>
          <a:p>
            <a:pPr algn="just">
              <a:buClr>
                <a:srgbClr val="FFC000"/>
              </a:buClr>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Child that was conceived was by the Holy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Spirit</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(1:20) </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80390729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2250"/>
                            </p:stCondLst>
                            <p:childTnLst>
                              <p:par>
                                <p:cTn id="13" presetID="22" presetClass="entr" presetSubtype="8" fill="hold" grpId="0" nodeType="after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750"/>
                                        <p:tgtEl>
                                          <p:spTgt spid="17"/>
                                        </p:tgtEl>
                                      </p:cBhvr>
                                    </p:animEffect>
                                  </p:childTnLst>
                                </p:cTn>
                              </p:par>
                            </p:childTnLst>
                          </p:cTn>
                        </p:par>
                        <p:par>
                          <p:cTn id="16" fill="hold">
                            <p:stCondLst>
                              <p:cond delay="3250"/>
                            </p:stCondLst>
                            <p:childTnLst>
                              <p:par>
                                <p:cTn id="17" presetID="22" presetClass="entr" presetSubtype="1"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75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75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6"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2" name="Rectangle 11"/>
          <p:cNvSpPr/>
          <p:nvPr/>
        </p:nvSpPr>
        <p:spPr>
          <a:xfrm>
            <a:off x="403990" y="1313614"/>
            <a:ext cx="1825072"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Jews </a:t>
            </a:r>
            <a:endParaRPr lang="en-US" sz="4000" b="1" dirty="0">
              <a:ln w="12700">
                <a:solidFill>
                  <a:schemeClr val="tx1"/>
                </a:solidFill>
                <a:prstDash val="solid"/>
              </a:ln>
              <a:solidFill>
                <a:schemeClr val="bg1"/>
              </a:solidFill>
              <a:effectLst>
                <a:outerShdw blurRad="12700" dist="50800" dir="2700000" algn="tl" rotWithShape="0">
                  <a:schemeClr val="tx1"/>
                </a:outerShdw>
              </a:effectLst>
            </a:endParaRPr>
          </a:p>
        </p:txBody>
      </p:sp>
      <p:sp>
        <p:nvSpPr>
          <p:cNvPr id="14" name="Rectangle 13"/>
          <p:cNvSpPr/>
          <p:nvPr/>
        </p:nvSpPr>
        <p:spPr>
          <a:xfrm>
            <a:off x="433277" y="2091637"/>
            <a:ext cx="2998151"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Christians </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7" name="Rectangle 16"/>
          <p:cNvSpPr/>
          <p:nvPr/>
        </p:nvSpPr>
        <p:spPr>
          <a:xfrm>
            <a:off x="433277" y="2799523"/>
            <a:ext cx="2021588"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TLBC</a:t>
            </a:r>
            <a:endParaRPr lang="en-US" sz="4000" b="1" dirty="0">
              <a:ln w="12700">
                <a:solidFill>
                  <a:schemeClr val="tx1"/>
                </a:solidFill>
                <a:prstDash val="solid"/>
              </a:ln>
              <a:solidFill>
                <a:schemeClr val="bg1"/>
              </a:solidFill>
              <a:effectLst>
                <a:outerShdw blurRad="12700" dist="50800" dir="2700000" algn="tl" rotWithShape="0">
                  <a:schemeClr val="tx1"/>
                </a:outerShdw>
              </a:effectLst>
            </a:endParaRPr>
          </a:p>
        </p:txBody>
      </p:sp>
      <p:sp>
        <p:nvSpPr>
          <p:cNvPr id="16" name="Rectangle 15"/>
          <p:cNvSpPr/>
          <p:nvPr/>
        </p:nvSpPr>
        <p:spPr>
          <a:xfrm>
            <a:off x="3962400" y="1349102"/>
            <a:ext cx="4457277" cy="1938992"/>
          </a:xfrm>
          <a:prstGeom prst="rect">
            <a:avLst/>
          </a:prstGeom>
          <a:noFill/>
          <a:effectLst>
            <a:softEdge rad="127000"/>
          </a:effectLst>
        </p:spPr>
        <p:txBody>
          <a:bodyPr wrap="square" lIns="91440" tIns="45720" rIns="91440" bIns="45720">
            <a:spAutoFit/>
          </a:bodyPr>
          <a:lstStyle/>
          <a:p>
            <a:pPr algn="ctr">
              <a:buClr>
                <a:srgbClr val="FFC000"/>
              </a:buClr>
            </a:pP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Expect</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a:ln w="12700">
                  <a:solidFill>
                    <a:schemeClr val="tx1"/>
                  </a:solidFill>
                  <a:prstDash val="solid"/>
                </a:ln>
                <a:solidFill>
                  <a:schemeClr val="bg1"/>
                </a:solidFill>
                <a:effectLst>
                  <a:outerShdw blurRad="12700" dist="50800" dir="2700000" algn="tl" rotWithShape="0">
                    <a:schemeClr val="tx1"/>
                  </a:outerShdw>
                </a:effectLst>
              </a:rPr>
              <a:t>a Literal,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Tangible, Earthly Davidic Kingdom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8" name="Rectangle 17"/>
          <p:cNvSpPr/>
          <p:nvPr/>
        </p:nvSpPr>
        <p:spPr>
          <a:xfrm>
            <a:off x="433277" y="3617307"/>
            <a:ext cx="8253523" cy="1323439"/>
          </a:xfrm>
          <a:prstGeom prst="rect">
            <a:avLst/>
          </a:prstGeom>
          <a:noFill/>
          <a:effectLst>
            <a:softEdge rad="127000"/>
          </a:effectLst>
        </p:spPr>
        <p:txBody>
          <a:bodyPr wrap="square" lIns="91440" tIns="45720" rIns="91440" bIns="45720">
            <a:spAutoFit/>
          </a:bodyPr>
          <a:lstStyle/>
          <a:p>
            <a:pPr algn="ctr">
              <a:buClr>
                <a:srgbClr val="FFC000"/>
              </a:buClr>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Literal</a:t>
            </a:r>
            <a:r>
              <a:rPr lang="en-US" sz="4000" b="1" dirty="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Tangible, Earthly Davidic Kingdom is also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Spiritual</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9" name="Rectangle 18"/>
          <p:cNvSpPr/>
          <p:nvPr/>
        </p:nvSpPr>
        <p:spPr>
          <a:xfrm>
            <a:off x="147826" y="4986913"/>
            <a:ext cx="8839199" cy="1754326"/>
          </a:xfrm>
          <a:prstGeom prst="rect">
            <a:avLst/>
          </a:prstGeom>
          <a:noFill/>
          <a:effectLst>
            <a:softEdge rad="127000"/>
          </a:effectLst>
        </p:spPr>
        <p:txBody>
          <a:bodyPr wrap="square" lIns="91440" tIns="45720" rIns="91440" bIns="45720">
            <a:spAutoFit/>
          </a:bodyPr>
          <a:lstStyle/>
          <a:p>
            <a:pPr algn="just">
              <a:buClr>
                <a:srgbClr val="FFC000"/>
              </a:buClr>
            </a:pPr>
            <a:r>
              <a:rPr lang="en-US" sz="3600" b="1" dirty="0" smtClean="0">
                <a:ln w="12700">
                  <a:solidFill>
                    <a:schemeClr val="tx1"/>
                  </a:solidFill>
                  <a:prstDash val="solid"/>
                </a:ln>
                <a:solidFill>
                  <a:schemeClr val="bg1"/>
                </a:solidFill>
                <a:effectLst>
                  <a:outerShdw blurRad="12700" dist="50800" dir="2700000" algn="tl" rotWithShape="0">
                    <a:schemeClr val="tx1"/>
                  </a:outerShdw>
                </a:effectLst>
              </a:rPr>
              <a:t>“The </a:t>
            </a:r>
            <a:r>
              <a:rPr lang="en-US" sz="3600" b="1" dirty="0">
                <a:ln w="12700">
                  <a:solidFill>
                    <a:schemeClr val="tx1"/>
                  </a:solidFill>
                  <a:prstDash val="solid"/>
                </a:ln>
                <a:solidFill>
                  <a:srgbClr val="FFC000"/>
                </a:solidFill>
                <a:effectLst>
                  <a:outerShdw blurRad="12700" dist="50800" dir="2700000" algn="tl" rotWithShape="0">
                    <a:schemeClr val="tx1"/>
                  </a:outerShdw>
                </a:effectLst>
              </a:rPr>
              <a:t>Spirit</a:t>
            </a:r>
            <a:r>
              <a:rPr lang="en-US" sz="3600" b="1" dirty="0">
                <a:ln w="12700">
                  <a:solidFill>
                    <a:schemeClr val="tx1"/>
                  </a:solidFill>
                  <a:prstDash val="solid"/>
                </a:ln>
                <a:solidFill>
                  <a:schemeClr val="bg1"/>
                </a:solidFill>
                <a:effectLst>
                  <a:outerShdw blurRad="12700" dist="50800" dir="2700000" algn="tl" rotWithShape="0">
                    <a:schemeClr val="tx1"/>
                  </a:outerShdw>
                </a:effectLst>
              </a:rPr>
              <a:t> of the Lord God is upon </a:t>
            </a:r>
            <a:r>
              <a:rPr lang="en-US" sz="3600" b="1" dirty="0" smtClean="0">
                <a:ln w="12700">
                  <a:solidFill>
                    <a:schemeClr val="tx1"/>
                  </a:solidFill>
                  <a:prstDash val="solid"/>
                </a:ln>
                <a:solidFill>
                  <a:schemeClr val="bg1"/>
                </a:solidFill>
                <a:effectLst>
                  <a:outerShdw blurRad="12700" dist="50800" dir="2700000" algn="tl" rotWithShape="0">
                    <a:schemeClr val="tx1"/>
                  </a:outerShdw>
                </a:effectLst>
              </a:rPr>
              <a:t>Me, because </a:t>
            </a:r>
            <a:r>
              <a:rPr lang="en-US" sz="3600" b="1" dirty="0">
                <a:ln w="12700">
                  <a:solidFill>
                    <a:schemeClr val="tx1"/>
                  </a:solidFill>
                  <a:prstDash val="solid"/>
                </a:ln>
                <a:solidFill>
                  <a:schemeClr val="bg1"/>
                </a:solidFill>
                <a:effectLst>
                  <a:outerShdw blurRad="12700" dist="50800" dir="2700000" algn="tl" rotWithShape="0">
                    <a:schemeClr val="tx1"/>
                  </a:outerShdw>
                </a:effectLst>
              </a:rPr>
              <a:t>the Lord has anointed </a:t>
            </a:r>
            <a:r>
              <a:rPr lang="en-US" sz="3600" b="1" dirty="0" smtClean="0">
                <a:ln w="12700">
                  <a:solidFill>
                    <a:schemeClr val="tx1"/>
                  </a:solidFill>
                  <a:prstDash val="solid"/>
                </a:ln>
                <a:solidFill>
                  <a:schemeClr val="bg1"/>
                </a:solidFill>
                <a:effectLst>
                  <a:outerShdw blurRad="12700" dist="50800" dir="2700000" algn="tl" rotWithShape="0">
                    <a:schemeClr val="tx1"/>
                  </a:outerShdw>
                </a:effectLst>
              </a:rPr>
              <a:t>Me…” </a:t>
            </a:r>
            <a:r>
              <a:rPr lang="en-US" sz="3400" b="1" dirty="0" smtClean="0">
                <a:ln w="12700">
                  <a:solidFill>
                    <a:schemeClr val="tx1"/>
                  </a:solidFill>
                  <a:prstDash val="solid"/>
                </a:ln>
                <a:solidFill>
                  <a:srgbClr val="FFC000"/>
                </a:solidFill>
                <a:effectLst>
                  <a:outerShdw blurRad="12700" dist="50800" dir="2700000" algn="tl" rotWithShape="0">
                    <a:schemeClr val="tx1"/>
                  </a:outerShdw>
                </a:effectLst>
              </a:rPr>
              <a:t>(Isa. 61:1; 42:2) </a:t>
            </a:r>
            <a:r>
              <a:rPr lang="en-US" sz="3600" b="1" dirty="0" smtClean="0">
                <a:ln w="12700">
                  <a:solidFill>
                    <a:schemeClr val="tx1"/>
                  </a:solidFill>
                  <a:prstDash val="solid"/>
                </a:ln>
                <a:solidFill>
                  <a:schemeClr val="bg1"/>
                </a:solidFill>
                <a:effectLst>
                  <a:outerShdw blurRad="12700" dist="50800" dir="2700000" algn="tl" rotWithShape="0">
                    <a:schemeClr val="tx1"/>
                  </a:outerShdw>
                </a:effectLst>
              </a:rPr>
              <a:t>and was lead by the </a:t>
            </a:r>
            <a:r>
              <a:rPr lang="en-US" sz="3600" b="1" dirty="0" smtClean="0">
                <a:ln w="12700">
                  <a:solidFill>
                    <a:schemeClr val="tx1"/>
                  </a:solidFill>
                  <a:prstDash val="solid"/>
                </a:ln>
                <a:solidFill>
                  <a:srgbClr val="FFC000"/>
                </a:solidFill>
                <a:effectLst>
                  <a:outerShdw blurRad="12700" dist="50800" dir="2700000" algn="tl" rotWithShape="0">
                    <a:schemeClr val="tx1"/>
                  </a:outerShdw>
                </a:effectLst>
              </a:rPr>
              <a:t>Spirit </a:t>
            </a:r>
            <a:r>
              <a:rPr lang="en-US" sz="3400" b="1" dirty="0" smtClean="0">
                <a:ln w="12700">
                  <a:solidFill>
                    <a:schemeClr val="tx1"/>
                  </a:solidFill>
                  <a:prstDash val="solid"/>
                </a:ln>
                <a:solidFill>
                  <a:srgbClr val="FFC000"/>
                </a:solidFill>
                <a:effectLst>
                  <a:outerShdw blurRad="12700" dist="50800" dir="2700000" algn="tl" rotWithShape="0">
                    <a:schemeClr val="tx1"/>
                  </a:outerShdw>
                </a:effectLst>
              </a:rPr>
              <a:t>(Lk. 4:1).</a:t>
            </a:r>
            <a:endParaRPr lang="en-US" sz="3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25765447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
        <p:nvSpPr>
          <p:cNvPr id="16" name="Rectangle 15"/>
          <p:cNvSpPr/>
          <p:nvPr/>
        </p:nvSpPr>
        <p:spPr>
          <a:xfrm>
            <a:off x="332520" y="1168192"/>
            <a:ext cx="8469813"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A Christmas Fulfillment</a:t>
            </a:r>
          </a:p>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The Virgin Birth</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1:18-25</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98870363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
        <p:nvSpPr>
          <p:cNvPr id="16" name="Rectangle 15"/>
          <p:cNvSpPr/>
          <p:nvPr/>
        </p:nvSpPr>
        <p:spPr>
          <a:xfrm>
            <a:off x="332520" y="1168192"/>
            <a:ext cx="8469813"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A Christmas Fulfillment</a:t>
            </a:r>
          </a:p>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Visitors and Villains</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2:1-23</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306512680"/>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0" y="1305341"/>
            <a:ext cx="9144000" cy="2062103"/>
          </a:xfrm>
          <a:prstGeom prst="rect">
            <a:avLst/>
          </a:prstGeom>
          <a:noFill/>
          <a:effectLst>
            <a:softEdge rad="127000"/>
          </a:effectLst>
        </p:spPr>
        <p:txBody>
          <a:bodyPr wrap="square" lIns="91440" tIns="45720" rIns="91440" bIns="45720">
            <a:spAutoFit/>
          </a:bodyPr>
          <a:lstStyle/>
          <a:p>
            <a:pPr algn="ctr"/>
            <a:r>
              <a:rPr lang="en-US" sz="6200" b="1" dirty="0" smtClean="0">
                <a:ln w="19050">
                  <a:solidFill>
                    <a:schemeClr val="tx1"/>
                  </a:solidFill>
                  <a:prstDash val="solid"/>
                </a:ln>
                <a:solidFill>
                  <a:schemeClr val="bg1"/>
                </a:solidFill>
                <a:effectLst>
                  <a:outerShdw blurRad="12700" dist="50800" dir="2700000" algn="tl" rotWithShape="0">
                    <a:schemeClr val="tx1"/>
                  </a:outerShdw>
                </a:effectLst>
              </a:rPr>
              <a:t>The Search for the Child</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2:1-10</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
        <p:nvSpPr>
          <p:cNvPr id="11" name="Rectangle 10"/>
          <p:cNvSpPr/>
          <p:nvPr/>
        </p:nvSpPr>
        <p:spPr>
          <a:xfrm>
            <a:off x="-9145" y="5254336"/>
            <a:ext cx="9144000" cy="1569660"/>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A Fulfilment of Balaam’s Prophecy and from the Prophet Micah</a:t>
            </a:r>
            <a:endParaRPr lang="en-US" sz="48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47447020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strVal val="#ppt_w*0.70"/>
                                          </p:val>
                                        </p:tav>
                                        <p:tav tm="100000">
                                          <p:val>
                                            <p:strVal val="#ppt_w"/>
                                          </p:val>
                                        </p:tav>
                                      </p:tavLst>
                                    </p:anim>
                                    <p:anim calcmode="lin" valueType="num">
                                      <p:cBhvr>
                                        <p:cTn id="8" dur="750" fill="hold"/>
                                        <p:tgtEl>
                                          <p:spTgt spid="16"/>
                                        </p:tgtEl>
                                        <p:attrNameLst>
                                          <p:attrName>ppt_h</p:attrName>
                                        </p:attrNameLst>
                                      </p:cBhvr>
                                      <p:tavLst>
                                        <p:tav tm="0">
                                          <p:val>
                                            <p:strVal val="#ppt_h"/>
                                          </p:val>
                                        </p:tav>
                                        <p:tav tm="100000">
                                          <p:val>
                                            <p:strVal val="#ppt_h"/>
                                          </p:val>
                                        </p:tav>
                                      </p:tavLst>
                                    </p:anim>
                                    <p:animEffect transition="in" filter="fade">
                                      <p:cBhvr>
                                        <p:cTn id="9" dur="750"/>
                                        <p:tgtEl>
                                          <p:spTgt spid="16"/>
                                        </p:tgtEl>
                                      </p:cBhvr>
                                    </p:animEffect>
                                  </p:childTnLst>
                                </p:cTn>
                              </p:par>
                            </p:childTnLst>
                          </p:cTn>
                        </p:par>
                        <p:par>
                          <p:cTn id="10" fill="hold">
                            <p:stCondLst>
                              <p:cond delay="1250"/>
                            </p:stCondLst>
                            <p:childTnLst>
                              <p:par>
                                <p:cTn id="11" presetID="22" presetClass="entr" presetSubtype="8" fill="hold" grpId="0" nodeType="afterEffect">
                                  <p:stCondLst>
                                    <p:cond delay="7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170255</TotalTime>
  <Words>4975</Words>
  <Application>Microsoft Office PowerPoint</Application>
  <PresentationFormat>On-screen Show (4:3)</PresentationFormat>
  <Paragraphs>261</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Aharoni</vt:lpstr>
      <vt:lpstr>Arial</vt:lpstr>
      <vt:lpstr>Calibri</vt:lpstr>
      <vt:lpstr>Calibri Light</vt:lpstr>
      <vt:lpstr>Geometr231 BT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2646</cp:revision>
  <dcterms:created xsi:type="dcterms:W3CDTF">2010-02-05T17:09:41Z</dcterms:created>
  <dcterms:modified xsi:type="dcterms:W3CDTF">2020-06-15T15:26:24Z</dcterms:modified>
</cp:coreProperties>
</file>